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56" r:id="rId2"/>
  </p:sldIdLst>
  <p:sldSz cx="49377600" cy="32918400"/>
  <p:notesSz cx="9094788" cy="13573125"/>
  <p:embeddedFontLst>
    <p:embeddedFont>
      <p:font typeface="Gill Sans MT" panose="020B0502020104020203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33"/>
    <a:srgbClr val="669900"/>
    <a:srgbClr val="F2FADC"/>
    <a:srgbClr val="99FF99"/>
    <a:srgbClr val="336600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1476" y="126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591454028772714E-2"/>
          <c:y val="2.4404233526800954E-2"/>
          <c:w val="0.78916405186193828"/>
          <c:h val="0.88471612950054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043992"/>
        <c:axId val="228042032"/>
      </c:barChart>
      <c:catAx>
        <c:axId val="228043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8042032"/>
        <c:crosses val="autoZero"/>
        <c:auto val="1"/>
        <c:lblAlgn val="ctr"/>
        <c:lblOffset val="100"/>
        <c:noMultiLvlLbl val="0"/>
      </c:catAx>
      <c:valAx>
        <c:axId val="22804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8043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3199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84604-1A37-4F54-BB21-5B9CC96D6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C0CF765-9005-4DE4-83D8-104528DDE137}">
      <dgm:prSet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 marL="0" marR="0" lvl="0" indent="0" algn="ctr" defTabSz="47037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Accountability</a:t>
          </a:r>
        </a:p>
      </dgm:t>
    </dgm:pt>
    <dgm:pt modelId="{AFF26AD9-B555-42E4-9081-5CF5F1E9615F}" type="parTrans" cxnId="{90A2EF45-DF27-4977-A153-35055138DB6A}">
      <dgm:prSet/>
      <dgm:spPr/>
      <dgm:t>
        <a:bodyPr/>
        <a:lstStyle/>
        <a:p>
          <a:endParaRPr lang="en-US"/>
        </a:p>
      </dgm:t>
    </dgm:pt>
    <dgm:pt modelId="{3A441BA0-5226-448F-A79F-B18D9C70DB8C}" type="sibTrans" cxnId="{90A2EF45-DF27-4977-A153-35055138DB6A}">
      <dgm:prSet/>
      <dgm:spPr/>
      <dgm:t>
        <a:bodyPr/>
        <a:lstStyle/>
        <a:p>
          <a:endParaRPr lang="en-US"/>
        </a:p>
      </dgm:t>
    </dgm:pt>
    <dgm:pt modelId="{22426ABE-F56F-47F0-A291-C1D129C53E5E}">
      <dgm:prSet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pPr marL="0" marR="0" lvl="0" indent="0" algn="ctr" defTabSz="47037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Application</a:t>
          </a:r>
        </a:p>
      </dgm:t>
    </dgm:pt>
    <dgm:pt modelId="{22DACC39-72AC-432F-9C2A-E36957C976C7}" type="parTrans" cxnId="{03D713B6-610A-48B0-B54B-0F46BBDF7125}">
      <dgm:prSet/>
      <dgm:spPr/>
      <dgm:t>
        <a:bodyPr/>
        <a:lstStyle/>
        <a:p>
          <a:endParaRPr lang="en-US"/>
        </a:p>
      </dgm:t>
    </dgm:pt>
    <dgm:pt modelId="{F053E152-1353-4E5B-9209-13F0C848306D}" type="sibTrans" cxnId="{03D713B6-610A-48B0-B54B-0F46BBDF7125}">
      <dgm:prSet/>
      <dgm:spPr/>
      <dgm:t>
        <a:bodyPr/>
        <a:lstStyle/>
        <a:p>
          <a:endParaRPr lang="en-US"/>
        </a:p>
      </dgm:t>
    </dgm:pt>
    <dgm:pt modelId="{AD8A55B6-4B25-41CD-A459-3362C45DD8DE}">
      <dgm:prSet/>
      <dgm:spPr/>
      <dgm:t>
        <a:bodyPr/>
        <a:lstStyle/>
        <a:p>
          <a:pPr marL="0" marR="0" lvl="0" indent="0" algn="ctr" defTabSz="47037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Acclimation</a:t>
          </a:r>
        </a:p>
      </dgm:t>
    </dgm:pt>
    <dgm:pt modelId="{409D19CB-9DB6-4241-9BCA-988811DBBBA4}" type="parTrans" cxnId="{6DBF3E5D-EA85-4EB6-A853-0D28D6E59C7D}">
      <dgm:prSet/>
      <dgm:spPr/>
      <dgm:t>
        <a:bodyPr/>
        <a:lstStyle/>
        <a:p>
          <a:endParaRPr lang="en-US"/>
        </a:p>
      </dgm:t>
    </dgm:pt>
    <dgm:pt modelId="{CE24A6C6-34F7-4E76-8306-AC364001D25A}" type="sibTrans" cxnId="{6DBF3E5D-EA85-4EB6-A853-0D28D6E59C7D}">
      <dgm:prSet/>
      <dgm:spPr/>
      <dgm:t>
        <a:bodyPr/>
        <a:lstStyle/>
        <a:p>
          <a:endParaRPr lang="en-US"/>
        </a:p>
      </dgm:t>
    </dgm:pt>
    <dgm:pt modelId="{1B7FA4F2-CA42-44A2-9973-23BB8C9F127B}" type="pres">
      <dgm:prSet presAssocID="{D4D84604-1A37-4F54-BB21-5B9CC96D6FC1}" presName="compositeShape" presStyleCnt="0">
        <dgm:presLayoutVars>
          <dgm:chMax val="7"/>
          <dgm:dir/>
          <dgm:resizeHandles val="exact"/>
        </dgm:presLayoutVars>
      </dgm:prSet>
      <dgm:spPr/>
    </dgm:pt>
    <dgm:pt modelId="{6226E40E-9FC0-4032-8D9C-55E0BF3DCB4A}" type="pres">
      <dgm:prSet presAssocID="{6C0CF765-9005-4DE4-83D8-104528DDE137}" presName="circ1" presStyleLbl="vennNode1" presStyleIdx="0" presStyleCnt="3" custScaleX="110185" custScaleY="108738" custLinFactNeighborX="-8117" custLinFactNeighborY="26085"/>
      <dgm:spPr/>
      <dgm:t>
        <a:bodyPr/>
        <a:lstStyle/>
        <a:p>
          <a:endParaRPr lang="en-US"/>
        </a:p>
      </dgm:t>
    </dgm:pt>
    <dgm:pt modelId="{4F28B595-6E61-42C6-AA28-A5877534ACAD}" type="pres">
      <dgm:prSet presAssocID="{6C0CF765-9005-4DE4-83D8-104528DDE1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51E8A-5C55-436B-BD26-9AB008462061}" type="pres">
      <dgm:prSet presAssocID="{22426ABE-F56F-47F0-A291-C1D129C53E5E}" presName="circ2" presStyleLbl="vennNode1" presStyleIdx="1" presStyleCnt="3" custScaleX="111960" custScaleY="80291" custLinFactNeighborX="-6445" custLinFactNeighborY="7008"/>
      <dgm:spPr/>
      <dgm:t>
        <a:bodyPr/>
        <a:lstStyle/>
        <a:p>
          <a:endParaRPr lang="en-US"/>
        </a:p>
      </dgm:t>
    </dgm:pt>
    <dgm:pt modelId="{3BD5BFDA-AD44-4957-932F-427FCBADB310}" type="pres">
      <dgm:prSet presAssocID="{22426ABE-F56F-47F0-A291-C1D129C53E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97DCB-3592-4579-A0E4-3D8C54281BB0}" type="pres">
      <dgm:prSet presAssocID="{AD8A55B6-4B25-41CD-A459-3362C45DD8DE}" presName="circ3" presStyleLbl="vennNode1" presStyleIdx="2" presStyleCnt="3" custScaleX="99472" custScaleY="82233" custLinFactNeighborX="-18617" custLinFactNeighborY="6879"/>
      <dgm:spPr/>
      <dgm:t>
        <a:bodyPr/>
        <a:lstStyle/>
        <a:p>
          <a:endParaRPr lang="en-US"/>
        </a:p>
      </dgm:t>
    </dgm:pt>
    <dgm:pt modelId="{D5ABD090-F731-4E80-A06C-DF7B3B261702}" type="pres">
      <dgm:prSet presAssocID="{AD8A55B6-4B25-41CD-A459-3362C45DD8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A2EF45-DF27-4977-A153-35055138DB6A}" srcId="{D4D84604-1A37-4F54-BB21-5B9CC96D6FC1}" destId="{6C0CF765-9005-4DE4-83D8-104528DDE137}" srcOrd="0" destOrd="0" parTransId="{AFF26AD9-B555-42E4-9081-5CF5F1E9615F}" sibTransId="{3A441BA0-5226-448F-A79F-B18D9C70DB8C}"/>
    <dgm:cxn modelId="{EB1EA25C-8838-438F-9D33-A316538F0C7E}" type="presOf" srcId="{22426ABE-F56F-47F0-A291-C1D129C53E5E}" destId="{3BD5BFDA-AD44-4957-932F-427FCBADB310}" srcOrd="1" destOrd="0" presId="urn:microsoft.com/office/officeart/2005/8/layout/venn1"/>
    <dgm:cxn modelId="{A74BCDFE-A75B-43FC-A132-432E479F06AD}" type="presOf" srcId="{22426ABE-F56F-47F0-A291-C1D129C53E5E}" destId="{59251E8A-5C55-436B-BD26-9AB008462061}" srcOrd="0" destOrd="0" presId="urn:microsoft.com/office/officeart/2005/8/layout/venn1"/>
    <dgm:cxn modelId="{6DBF3E5D-EA85-4EB6-A853-0D28D6E59C7D}" srcId="{D4D84604-1A37-4F54-BB21-5B9CC96D6FC1}" destId="{AD8A55B6-4B25-41CD-A459-3362C45DD8DE}" srcOrd="2" destOrd="0" parTransId="{409D19CB-9DB6-4241-9BCA-988811DBBBA4}" sibTransId="{CE24A6C6-34F7-4E76-8306-AC364001D25A}"/>
    <dgm:cxn modelId="{4E1AA1C9-FAE1-419E-BCA3-7BCB3BC6BF8C}" type="presOf" srcId="{AD8A55B6-4B25-41CD-A459-3362C45DD8DE}" destId="{D5ABD090-F731-4E80-A06C-DF7B3B261702}" srcOrd="1" destOrd="0" presId="urn:microsoft.com/office/officeart/2005/8/layout/venn1"/>
    <dgm:cxn modelId="{9C59FA5C-6E4C-4119-838A-5439A455531A}" type="presOf" srcId="{6C0CF765-9005-4DE4-83D8-104528DDE137}" destId="{6226E40E-9FC0-4032-8D9C-55E0BF3DCB4A}" srcOrd="0" destOrd="0" presId="urn:microsoft.com/office/officeart/2005/8/layout/venn1"/>
    <dgm:cxn modelId="{03D713B6-610A-48B0-B54B-0F46BBDF7125}" srcId="{D4D84604-1A37-4F54-BB21-5B9CC96D6FC1}" destId="{22426ABE-F56F-47F0-A291-C1D129C53E5E}" srcOrd="1" destOrd="0" parTransId="{22DACC39-72AC-432F-9C2A-E36957C976C7}" sibTransId="{F053E152-1353-4E5B-9209-13F0C848306D}"/>
    <dgm:cxn modelId="{195F6DCF-F256-49F0-8B3C-E4F29F814C4C}" type="presOf" srcId="{AD8A55B6-4B25-41CD-A459-3362C45DD8DE}" destId="{E4797DCB-3592-4579-A0E4-3D8C54281BB0}" srcOrd="0" destOrd="0" presId="urn:microsoft.com/office/officeart/2005/8/layout/venn1"/>
    <dgm:cxn modelId="{395DF838-0918-4C4D-A469-328F02A61DD5}" type="presOf" srcId="{D4D84604-1A37-4F54-BB21-5B9CC96D6FC1}" destId="{1B7FA4F2-CA42-44A2-9973-23BB8C9F127B}" srcOrd="0" destOrd="0" presId="urn:microsoft.com/office/officeart/2005/8/layout/venn1"/>
    <dgm:cxn modelId="{4E623DED-C892-404F-9739-222EFC926D94}" type="presOf" srcId="{6C0CF765-9005-4DE4-83D8-104528DDE137}" destId="{4F28B595-6E61-42C6-AA28-A5877534ACAD}" srcOrd="1" destOrd="0" presId="urn:microsoft.com/office/officeart/2005/8/layout/venn1"/>
    <dgm:cxn modelId="{261D61D4-866B-4572-881A-9BA540FE98CB}" type="presParOf" srcId="{1B7FA4F2-CA42-44A2-9973-23BB8C9F127B}" destId="{6226E40E-9FC0-4032-8D9C-55E0BF3DCB4A}" srcOrd="0" destOrd="0" presId="urn:microsoft.com/office/officeart/2005/8/layout/venn1"/>
    <dgm:cxn modelId="{BF20E545-C159-4427-94D9-43131391D1BE}" type="presParOf" srcId="{1B7FA4F2-CA42-44A2-9973-23BB8C9F127B}" destId="{4F28B595-6E61-42C6-AA28-A5877534ACAD}" srcOrd="1" destOrd="0" presId="urn:microsoft.com/office/officeart/2005/8/layout/venn1"/>
    <dgm:cxn modelId="{814E6C21-BB8A-420C-B657-D19C360E53ED}" type="presParOf" srcId="{1B7FA4F2-CA42-44A2-9973-23BB8C9F127B}" destId="{59251E8A-5C55-436B-BD26-9AB008462061}" srcOrd="2" destOrd="0" presId="urn:microsoft.com/office/officeart/2005/8/layout/venn1"/>
    <dgm:cxn modelId="{34D5BF23-E7DF-420E-A83E-111147EF1BE9}" type="presParOf" srcId="{1B7FA4F2-CA42-44A2-9973-23BB8C9F127B}" destId="{3BD5BFDA-AD44-4957-932F-427FCBADB310}" srcOrd="3" destOrd="0" presId="urn:microsoft.com/office/officeart/2005/8/layout/venn1"/>
    <dgm:cxn modelId="{A95ADBB1-8FF6-49C9-B056-0452EF0E3BD1}" type="presParOf" srcId="{1B7FA4F2-CA42-44A2-9973-23BB8C9F127B}" destId="{E4797DCB-3592-4579-A0E4-3D8C54281BB0}" srcOrd="4" destOrd="0" presId="urn:microsoft.com/office/officeart/2005/8/layout/venn1"/>
    <dgm:cxn modelId="{F8485C51-4579-4D2F-BA9F-5BA895AD5E95}" type="presParOf" srcId="{1B7FA4F2-CA42-44A2-9973-23BB8C9F127B}" destId="{D5ABD090-F731-4E80-A06C-DF7B3B26170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6E40E-9FC0-4032-8D9C-55E0BF3DCB4A}">
      <dsp:nvSpPr>
        <dsp:cNvPr id="0" name=""/>
        <dsp:cNvSpPr/>
      </dsp:nvSpPr>
      <dsp:spPr>
        <a:xfrm>
          <a:off x="2868460" y="2015025"/>
          <a:ext cx="7297332" cy="7201500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47037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Accountability</a:t>
          </a:r>
        </a:p>
      </dsp:txBody>
      <dsp:txXfrm>
        <a:off x="3841437" y="3275288"/>
        <a:ext cx="5351377" cy="3240675"/>
      </dsp:txXfrm>
    </dsp:sp>
    <dsp:sp modelId="{59251E8A-5C55-436B-BD26-9AB008462061}">
      <dsp:nvSpPr>
        <dsp:cNvPr id="0" name=""/>
        <dsp:cNvSpPr/>
      </dsp:nvSpPr>
      <dsp:spPr>
        <a:xfrm>
          <a:off x="5310143" y="5720488"/>
          <a:ext cx="7414887" cy="5317512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47037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Application</a:t>
          </a:r>
        </a:p>
      </dsp:txBody>
      <dsp:txXfrm>
        <a:off x="7577862" y="7094178"/>
        <a:ext cx="4448932" cy="2924632"/>
      </dsp:txXfrm>
    </dsp:sp>
    <dsp:sp modelId="{E4797DCB-3592-4579-A0E4-3D8C54281BB0}">
      <dsp:nvSpPr>
        <dsp:cNvPr id="0" name=""/>
        <dsp:cNvSpPr/>
      </dsp:nvSpPr>
      <dsp:spPr>
        <a:xfrm>
          <a:off x="138089" y="5591873"/>
          <a:ext cx="6587832" cy="54461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47037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Acclimation</a:t>
          </a:r>
        </a:p>
      </dsp:txBody>
      <dsp:txXfrm>
        <a:off x="758443" y="6998789"/>
        <a:ext cx="3952699" cy="2995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1763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51438" y="0"/>
            <a:ext cx="3941762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1017588"/>
            <a:ext cx="7634288" cy="509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6446838"/>
            <a:ext cx="7275512" cy="610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2892088"/>
            <a:ext cx="3941763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51438" y="12892088"/>
            <a:ext cx="3941762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D3BE50-BD99-4C77-BA70-969DAD29D1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62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D4778F-2E31-4870-8DAF-318F0A2ED5C5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134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638" y="10226675"/>
            <a:ext cx="419703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275" y="18653125"/>
            <a:ext cx="345630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16A0D-3C74-4DED-AF8D-C9F3F760CC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39EAD-CEB9-4745-9431-3C5E6DAA1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4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713" y="1319213"/>
            <a:ext cx="11109325" cy="28087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0" y="1319213"/>
            <a:ext cx="33177163" cy="28087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B254D-D20B-48CE-B737-69B0ED9CB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8F2D1-85AA-4227-865F-FE8496182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8" y="21153438"/>
            <a:ext cx="419703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8" y="13952538"/>
            <a:ext cx="419703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0460A-B233-4773-BF88-E2D125835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3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0" y="7681913"/>
            <a:ext cx="22142450" cy="2172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0" y="7681913"/>
            <a:ext cx="22144038" cy="2172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3023E-D4D6-4CC5-AD33-3076E6637D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0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7625"/>
            <a:ext cx="444404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3" y="7369175"/>
            <a:ext cx="2181701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3" y="10439400"/>
            <a:ext cx="2181701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500" y="7369175"/>
            <a:ext cx="2182653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500" y="10439400"/>
            <a:ext cx="2182653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75656-742A-4363-94F3-BBA331E7F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4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23779-6D42-43A4-A2EA-7D54F6027B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8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947AB-8E65-48F7-8D46-2EEEABDE0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1275"/>
            <a:ext cx="16244887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3" y="6888163"/>
            <a:ext cx="16244887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AEDF6-FAA6-43E8-AD01-7A7B84D41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88" y="23042563"/>
            <a:ext cx="296259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88" y="2941638"/>
            <a:ext cx="296259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88" y="25763538"/>
            <a:ext cx="296259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04F53-18AB-43BD-87DF-B0C159E11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319213"/>
            <a:ext cx="4443888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7681913"/>
            <a:ext cx="44438888" cy="2172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78350"/>
            <a:ext cx="115204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defTabSz="4703763">
              <a:defRPr sz="7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1950" y="29978350"/>
            <a:ext cx="156352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ctr" defTabSz="4703763">
              <a:defRPr sz="7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8550" y="29978350"/>
            <a:ext cx="115204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r" defTabSz="4703763">
              <a:defRPr sz="7200"/>
            </a:lvl1pPr>
          </a:lstStyle>
          <a:p>
            <a:fld id="{B8641EFE-DE90-4CA7-B7AF-D977339CE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jpeg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Freeform 47"/>
          <p:cNvSpPr>
            <a:spLocks/>
          </p:cNvSpPr>
          <p:nvPr/>
        </p:nvSpPr>
        <p:spPr bwMode="auto">
          <a:xfrm>
            <a:off x="0" y="0"/>
            <a:ext cx="32270700" cy="9405938"/>
          </a:xfrm>
          <a:custGeom>
            <a:avLst/>
            <a:gdLst>
              <a:gd name="T0" fmla="*/ 367410 w 26400"/>
              <a:gd name="T1" fmla="*/ 8740555 h 13824"/>
              <a:gd name="T2" fmla="*/ 1047118 w 26400"/>
              <a:gd name="T3" fmla="*/ 8868482 h 13824"/>
              <a:gd name="T4" fmla="*/ 1739074 w 26400"/>
              <a:gd name="T5" fmla="*/ 8980078 h 13824"/>
              <a:gd name="T6" fmla="*/ 2440214 w 26400"/>
              <a:gd name="T7" fmla="*/ 9083509 h 13824"/>
              <a:gd name="T8" fmla="*/ 3152581 w 26400"/>
              <a:gd name="T9" fmla="*/ 9170608 h 13824"/>
              <a:gd name="T10" fmla="*/ 3871072 w 26400"/>
              <a:gd name="T11" fmla="*/ 9244779 h 13824"/>
              <a:gd name="T12" fmla="*/ 4603850 w 26400"/>
              <a:gd name="T13" fmla="*/ 9306701 h 13824"/>
              <a:gd name="T14" fmla="*/ 5342753 w 26400"/>
              <a:gd name="T15" fmla="*/ 9352972 h 13824"/>
              <a:gd name="T16" fmla="*/ 6092881 w 26400"/>
              <a:gd name="T17" fmla="*/ 9384274 h 13824"/>
              <a:gd name="T18" fmla="*/ 6845051 w 26400"/>
              <a:gd name="T19" fmla="*/ 9401285 h 13824"/>
              <a:gd name="T20" fmla="*/ 7606406 w 26400"/>
              <a:gd name="T21" fmla="*/ 9405368 h 13824"/>
              <a:gd name="T22" fmla="*/ 8365720 w 26400"/>
              <a:gd name="T23" fmla="*/ 9393120 h 13824"/>
              <a:gd name="T24" fmla="*/ 9113807 w 26400"/>
              <a:gd name="T25" fmla="*/ 9366582 h 13824"/>
              <a:gd name="T26" fmla="*/ 9857812 w 26400"/>
              <a:gd name="T27" fmla="*/ 9322352 h 13824"/>
              <a:gd name="T28" fmla="*/ 10590591 w 26400"/>
              <a:gd name="T29" fmla="*/ 9267234 h 13824"/>
              <a:gd name="T30" fmla="*/ 11314184 w 26400"/>
              <a:gd name="T31" fmla="*/ 9196466 h 13824"/>
              <a:gd name="T32" fmla="*/ 12030634 w 26400"/>
              <a:gd name="T33" fmla="*/ 9114810 h 13824"/>
              <a:gd name="T34" fmla="*/ 12733815 w 26400"/>
              <a:gd name="T35" fmla="*/ 9016143 h 13824"/>
              <a:gd name="T36" fmla="*/ 13427812 w 26400"/>
              <a:gd name="T37" fmla="*/ 8907269 h 13824"/>
              <a:gd name="T38" fmla="*/ 14113644 w 26400"/>
              <a:gd name="T39" fmla="*/ 8783424 h 13824"/>
              <a:gd name="T40" fmla="*/ 14783146 w 26400"/>
              <a:gd name="T41" fmla="*/ 8647332 h 13824"/>
              <a:gd name="T42" fmla="*/ 15443464 w 26400"/>
              <a:gd name="T43" fmla="*/ 8500351 h 13824"/>
              <a:gd name="T44" fmla="*/ 16088472 w 26400"/>
              <a:gd name="T45" fmla="*/ 8338401 h 13824"/>
              <a:gd name="T46" fmla="*/ 16725316 w 26400"/>
              <a:gd name="T47" fmla="*/ 8168966 h 13824"/>
              <a:gd name="T48" fmla="*/ 17342769 w 26400"/>
              <a:gd name="T49" fmla="*/ 7985241 h 13824"/>
              <a:gd name="T50" fmla="*/ 17948995 w 26400"/>
              <a:gd name="T51" fmla="*/ 7790628 h 13824"/>
              <a:gd name="T52" fmla="*/ 18538892 w 26400"/>
              <a:gd name="T53" fmla="*/ 7585128 h 13824"/>
              <a:gd name="T54" fmla="*/ 19116542 w 26400"/>
              <a:gd name="T55" fmla="*/ 7370782 h 13824"/>
              <a:gd name="T56" fmla="*/ 19673781 w 26400"/>
              <a:gd name="T57" fmla="*/ 7141466 h 13824"/>
              <a:gd name="T58" fmla="*/ 20219792 w 26400"/>
              <a:gd name="T59" fmla="*/ 6906706 h 13824"/>
              <a:gd name="T60" fmla="*/ 20746413 w 26400"/>
              <a:gd name="T61" fmla="*/ 6661058 h 13824"/>
              <a:gd name="T62" fmla="*/ 21251602 w 26400"/>
              <a:gd name="T63" fmla="*/ 6402482 h 13824"/>
              <a:gd name="T64" fmla="*/ 21744544 w 26400"/>
              <a:gd name="T65" fmla="*/ 6138462 h 13824"/>
              <a:gd name="T66" fmla="*/ 22216053 w 26400"/>
              <a:gd name="T67" fmla="*/ 5863555 h 13824"/>
              <a:gd name="T68" fmla="*/ 22671233 w 26400"/>
              <a:gd name="T69" fmla="*/ 5580482 h 13824"/>
              <a:gd name="T70" fmla="*/ 23106002 w 26400"/>
              <a:gd name="T71" fmla="*/ 5287202 h 13824"/>
              <a:gd name="T72" fmla="*/ 23520358 w 26400"/>
              <a:gd name="T73" fmla="*/ 4987798 h 13824"/>
              <a:gd name="T74" fmla="*/ 23914303 w 26400"/>
              <a:gd name="T75" fmla="*/ 4680909 h 13824"/>
              <a:gd name="T76" fmla="*/ 24287837 w 26400"/>
              <a:gd name="T77" fmla="*/ 4364494 h 13824"/>
              <a:gd name="T78" fmla="*/ 24639938 w 26400"/>
              <a:gd name="T79" fmla="*/ 4040593 h 13824"/>
              <a:gd name="T80" fmla="*/ 24966525 w 26400"/>
              <a:gd name="T81" fmla="*/ 3709207 h 13824"/>
              <a:gd name="T82" fmla="*/ 25272699 w 26400"/>
              <a:gd name="T83" fmla="*/ 3375100 h 13824"/>
              <a:gd name="T84" fmla="*/ 25557442 w 26400"/>
              <a:gd name="T85" fmla="*/ 3031465 h 13824"/>
              <a:gd name="T86" fmla="*/ 25816670 w 26400"/>
              <a:gd name="T87" fmla="*/ 2681027 h 13824"/>
              <a:gd name="T88" fmla="*/ 26051404 w 26400"/>
              <a:gd name="T89" fmla="*/ 2323783 h 13824"/>
              <a:gd name="T90" fmla="*/ 26262665 w 26400"/>
              <a:gd name="T91" fmla="*/ 1961777 h 13824"/>
              <a:gd name="T92" fmla="*/ 26450452 w 26400"/>
              <a:gd name="T93" fmla="*/ 1595007 h 13824"/>
              <a:gd name="T94" fmla="*/ 26609663 w 26400"/>
              <a:gd name="T95" fmla="*/ 1220752 h 13824"/>
              <a:gd name="T96" fmla="*/ 26744380 w 26400"/>
              <a:gd name="T97" fmla="*/ 844455 h 13824"/>
              <a:gd name="T98" fmla="*/ 26854603 w 26400"/>
              <a:gd name="T99" fmla="*/ 461354 h 13824"/>
              <a:gd name="T100" fmla="*/ 26931147 w 26400"/>
              <a:gd name="T101" fmla="*/ 72810 h 13824"/>
              <a:gd name="T102" fmla="*/ 0 w 26400"/>
              <a:gd name="T103" fmla="*/ 8662982 h 1382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6400" h="13824">
                <a:moveTo>
                  <a:pt x="0" y="12731"/>
                </a:moveTo>
                <a:lnTo>
                  <a:pt x="142" y="12778"/>
                </a:lnTo>
                <a:lnTo>
                  <a:pt x="360" y="12845"/>
                </a:lnTo>
                <a:lnTo>
                  <a:pt x="582" y="12908"/>
                </a:lnTo>
                <a:lnTo>
                  <a:pt x="804" y="12971"/>
                </a:lnTo>
                <a:lnTo>
                  <a:pt x="1026" y="13033"/>
                </a:lnTo>
                <a:lnTo>
                  <a:pt x="1251" y="13090"/>
                </a:lnTo>
                <a:lnTo>
                  <a:pt x="1475" y="13146"/>
                </a:lnTo>
                <a:lnTo>
                  <a:pt x="1704" y="13197"/>
                </a:lnTo>
                <a:lnTo>
                  <a:pt x="1932" y="13250"/>
                </a:lnTo>
                <a:lnTo>
                  <a:pt x="2162" y="13299"/>
                </a:lnTo>
                <a:lnTo>
                  <a:pt x="2391" y="13349"/>
                </a:lnTo>
                <a:lnTo>
                  <a:pt x="2622" y="13395"/>
                </a:lnTo>
                <a:lnTo>
                  <a:pt x="2853" y="13436"/>
                </a:lnTo>
                <a:lnTo>
                  <a:pt x="3089" y="13477"/>
                </a:lnTo>
                <a:lnTo>
                  <a:pt x="3323" y="13515"/>
                </a:lnTo>
                <a:lnTo>
                  <a:pt x="3559" y="13552"/>
                </a:lnTo>
                <a:lnTo>
                  <a:pt x="3793" y="13586"/>
                </a:lnTo>
                <a:lnTo>
                  <a:pt x="4033" y="13619"/>
                </a:lnTo>
                <a:lnTo>
                  <a:pt x="4272" y="13647"/>
                </a:lnTo>
                <a:lnTo>
                  <a:pt x="4511" y="13677"/>
                </a:lnTo>
                <a:lnTo>
                  <a:pt x="4752" y="13700"/>
                </a:lnTo>
                <a:lnTo>
                  <a:pt x="4995" y="13725"/>
                </a:lnTo>
                <a:lnTo>
                  <a:pt x="5235" y="13745"/>
                </a:lnTo>
                <a:lnTo>
                  <a:pt x="5478" y="13765"/>
                </a:lnTo>
                <a:lnTo>
                  <a:pt x="5721" y="13778"/>
                </a:lnTo>
                <a:lnTo>
                  <a:pt x="5970" y="13791"/>
                </a:lnTo>
                <a:lnTo>
                  <a:pt x="6214" y="13804"/>
                </a:lnTo>
                <a:lnTo>
                  <a:pt x="6460" y="13812"/>
                </a:lnTo>
                <a:lnTo>
                  <a:pt x="6707" y="13816"/>
                </a:lnTo>
                <a:lnTo>
                  <a:pt x="6956" y="13822"/>
                </a:lnTo>
                <a:lnTo>
                  <a:pt x="7206" y="13824"/>
                </a:lnTo>
                <a:lnTo>
                  <a:pt x="7453" y="13822"/>
                </a:lnTo>
                <a:lnTo>
                  <a:pt x="7701" y="13816"/>
                </a:lnTo>
                <a:lnTo>
                  <a:pt x="7950" y="13812"/>
                </a:lnTo>
                <a:lnTo>
                  <a:pt x="8197" y="13804"/>
                </a:lnTo>
                <a:lnTo>
                  <a:pt x="8441" y="13791"/>
                </a:lnTo>
                <a:lnTo>
                  <a:pt x="8686" y="13778"/>
                </a:lnTo>
                <a:lnTo>
                  <a:pt x="8930" y="13765"/>
                </a:lnTo>
                <a:lnTo>
                  <a:pt x="9176" y="13745"/>
                </a:lnTo>
                <a:lnTo>
                  <a:pt x="9418" y="13725"/>
                </a:lnTo>
                <a:lnTo>
                  <a:pt x="9659" y="13700"/>
                </a:lnTo>
                <a:lnTo>
                  <a:pt x="9898" y="13677"/>
                </a:lnTo>
                <a:lnTo>
                  <a:pt x="10139" y="13647"/>
                </a:lnTo>
                <a:lnTo>
                  <a:pt x="10377" y="13619"/>
                </a:lnTo>
                <a:lnTo>
                  <a:pt x="10614" y="13586"/>
                </a:lnTo>
                <a:lnTo>
                  <a:pt x="10850" y="13552"/>
                </a:lnTo>
                <a:lnTo>
                  <a:pt x="11086" y="13515"/>
                </a:lnTo>
                <a:lnTo>
                  <a:pt x="11322" y="13477"/>
                </a:lnTo>
                <a:lnTo>
                  <a:pt x="11555" y="13436"/>
                </a:lnTo>
                <a:lnTo>
                  <a:pt x="11788" y="13395"/>
                </a:lnTo>
                <a:lnTo>
                  <a:pt x="12019" y="13349"/>
                </a:lnTo>
                <a:lnTo>
                  <a:pt x="12248" y="13299"/>
                </a:lnTo>
                <a:lnTo>
                  <a:pt x="12477" y="13250"/>
                </a:lnTo>
                <a:lnTo>
                  <a:pt x="12705" y="13197"/>
                </a:lnTo>
                <a:lnTo>
                  <a:pt x="12933" y="13146"/>
                </a:lnTo>
                <a:lnTo>
                  <a:pt x="13157" y="13090"/>
                </a:lnTo>
                <a:lnTo>
                  <a:pt x="13382" y="13033"/>
                </a:lnTo>
                <a:lnTo>
                  <a:pt x="13604" y="12971"/>
                </a:lnTo>
                <a:lnTo>
                  <a:pt x="13829" y="12908"/>
                </a:lnTo>
                <a:lnTo>
                  <a:pt x="14048" y="12845"/>
                </a:lnTo>
                <a:lnTo>
                  <a:pt x="14268" y="12778"/>
                </a:lnTo>
                <a:lnTo>
                  <a:pt x="14485" y="12708"/>
                </a:lnTo>
                <a:lnTo>
                  <a:pt x="14702" y="12639"/>
                </a:lnTo>
                <a:lnTo>
                  <a:pt x="14919" y="12568"/>
                </a:lnTo>
                <a:lnTo>
                  <a:pt x="15132" y="12492"/>
                </a:lnTo>
                <a:lnTo>
                  <a:pt x="15345" y="12418"/>
                </a:lnTo>
                <a:lnTo>
                  <a:pt x="15556" y="12339"/>
                </a:lnTo>
                <a:lnTo>
                  <a:pt x="15764" y="12254"/>
                </a:lnTo>
                <a:lnTo>
                  <a:pt x="15972" y="12177"/>
                </a:lnTo>
                <a:lnTo>
                  <a:pt x="16182" y="12089"/>
                </a:lnTo>
                <a:lnTo>
                  <a:pt x="16388" y="12005"/>
                </a:lnTo>
                <a:lnTo>
                  <a:pt x="16591" y="11916"/>
                </a:lnTo>
                <a:lnTo>
                  <a:pt x="16794" y="11827"/>
                </a:lnTo>
                <a:lnTo>
                  <a:pt x="16993" y="11735"/>
                </a:lnTo>
                <a:lnTo>
                  <a:pt x="17193" y="11642"/>
                </a:lnTo>
                <a:lnTo>
                  <a:pt x="17389" y="11546"/>
                </a:lnTo>
                <a:lnTo>
                  <a:pt x="17587" y="11449"/>
                </a:lnTo>
                <a:lnTo>
                  <a:pt x="17780" y="11352"/>
                </a:lnTo>
                <a:lnTo>
                  <a:pt x="17975" y="11249"/>
                </a:lnTo>
                <a:lnTo>
                  <a:pt x="18165" y="11147"/>
                </a:lnTo>
                <a:lnTo>
                  <a:pt x="18356" y="11041"/>
                </a:lnTo>
                <a:lnTo>
                  <a:pt x="18543" y="10937"/>
                </a:lnTo>
                <a:lnTo>
                  <a:pt x="18731" y="10832"/>
                </a:lnTo>
                <a:lnTo>
                  <a:pt x="18912" y="10721"/>
                </a:lnTo>
                <a:lnTo>
                  <a:pt x="19094" y="10609"/>
                </a:lnTo>
                <a:lnTo>
                  <a:pt x="19277" y="10495"/>
                </a:lnTo>
                <a:lnTo>
                  <a:pt x="19457" y="10385"/>
                </a:lnTo>
                <a:lnTo>
                  <a:pt x="19633" y="10266"/>
                </a:lnTo>
                <a:lnTo>
                  <a:pt x="19812" y="10150"/>
                </a:lnTo>
                <a:lnTo>
                  <a:pt x="19985" y="10030"/>
                </a:lnTo>
                <a:lnTo>
                  <a:pt x="20156" y="9909"/>
                </a:lnTo>
                <a:lnTo>
                  <a:pt x="20328" y="9789"/>
                </a:lnTo>
                <a:lnTo>
                  <a:pt x="20493" y="9665"/>
                </a:lnTo>
                <a:lnTo>
                  <a:pt x="20658" y="9538"/>
                </a:lnTo>
                <a:lnTo>
                  <a:pt x="20823" y="9409"/>
                </a:lnTo>
                <a:lnTo>
                  <a:pt x="20986" y="9284"/>
                </a:lnTo>
                <a:lnTo>
                  <a:pt x="21148" y="9152"/>
                </a:lnTo>
                <a:lnTo>
                  <a:pt x="21306" y="9021"/>
                </a:lnTo>
                <a:lnTo>
                  <a:pt x="21462" y="8891"/>
                </a:lnTo>
                <a:lnTo>
                  <a:pt x="21617" y="8754"/>
                </a:lnTo>
                <a:lnTo>
                  <a:pt x="21768" y="8617"/>
                </a:lnTo>
                <a:lnTo>
                  <a:pt x="21919" y="8480"/>
                </a:lnTo>
                <a:lnTo>
                  <a:pt x="22067" y="8340"/>
                </a:lnTo>
                <a:lnTo>
                  <a:pt x="22214" y="8201"/>
                </a:lnTo>
                <a:lnTo>
                  <a:pt x="22358" y="8057"/>
                </a:lnTo>
                <a:lnTo>
                  <a:pt x="22499" y="7917"/>
                </a:lnTo>
                <a:lnTo>
                  <a:pt x="22640" y="7770"/>
                </a:lnTo>
                <a:lnTo>
                  <a:pt x="22777" y="7627"/>
                </a:lnTo>
                <a:lnTo>
                  <a:pt x="22914" y="7478"/>
                </a:lnTo>
                <a:lnTo>
                  <a:pt x="23046" y="7330"/>
                </a:lnTo>
                <a:lnTo>
                  <a:pt x="23174" y="7183"/>
                </a:lnTo>
                <a:lnTo>
                  <a:pt x="23305" y="7032"/>
                </a:lnTo>
                <a:lnTo>
                  <a:pt x="23432" y="6879"/>
                </a:lnTo>
                <a:lnTo>
                  <a:pt x="23555" y="6726"/>
                </a:lnTo>
                <a:lnTo>
                  <a:pt x="23678" y="6570"/>
                </a:lnTo>
                <a:lnTo>
                  <a:pt x="23798" y="6414"/>
                </a:lnTo>
                <a:lnTo>
                  <a:pt x="23915" y="6258"/>
                </a:lnTo>
                <a:lnTo>
                  <a:pt x="24029" y="6100"/>
                </a:lnTo>
                <a:lnTo>
                  <a:pt x="24143" y="5938"/>
                </a:lnTo>
                <a:lnTo>
                  <a:pt x="24252" y="5780"/>
                </a:lnTo>
                <a:lnTo>
                  <a:pt x="24357" y="5618"/>
                </a:lnTo>
                <a:lnTo>
                  <a:pt x="24463" y="5451"/>
                </a:lnTo>
                <a:lnTo>
                  <a:pt x="24567" y="5290"/>
                </a:lnTo>
                <a:lnTo>
                  <a:pt x="24666" y="5126"/>
                </a:lnTo>
                <a:lnTo>
                  <a:pt x="24763" y="4960"/>
                </a:lnTo>
                <a:lnTo>
                  <a:pt x="24859" y="4791"/>
                </a:lnTo>
                <a:lnTo>
                  <a:pt x="24953" y="4623"/>
                </a:lnTo>
                <a:lnTo>
                  <a:pt x="25042" y="4455"/>
                </a:lnTo>
                <a:lnTo>
                  <a:pt x="25130" y="4283"/>
                </a:lnTo>
                <a:lnTo>
                  <a:pt x="25215" y="4111"/>
                </a:lnTo>
                <a:lnTo>
                  <a:pt x="25296" y="3940"/>
                </a:lnTo>
                <a:lnTo>
                  <a:pt x="25377" y="3765"/>
                </a:lnTo>
                <a:lnTo>
                  <a:pt x="25453" y="3590"/>
                </a:lnTo>
                <a:lnTo>
                  <a:pt x="25526" y="3415"/>
                </a:lnTo>
                <a:lnTo>
                  <a:pt x="25598" y="3238"/>
                </a:lnTo>
                <a:lnTo>
                  <a:pt x="25669" y="3062"/>
                </a:lnTo>
                <a:lnTo>
                  <a:pt x="25733" y="2883"/>
                </a:lnTo>
                <a:lnTo>
                  <a:pt x="25799" y="2703"/>
                </a:lnTo>
                <a:lnTo>
                  <a:pt x="25859" y="2525"/>
                </a:lnTo>
                <a:lnTo>
                  <a:pt x="25917" y="2344"/>
                </a:lnTo>
                <a:lnTo>
                  <a:pt x="25973" y="2162"/>
                </a:lnTo>
                <a:lnTo>
                  <a:pt x="26025" y="1977"/>
                </a:lnTo>
                <a:lnTo>
                  <a:pt x="26073" y="1794"/>
                </a:lnTo>
                <a:lnTo>
                  <a:pt x="26121" y="1611"/>
                </a:lnTo>
                <a:lnTo>
                  <a:pt x="26164" y="1428"/>
                </a:lnTo>
                <a:lnTo>
                  <a:pt x="26205" y="1241"/>
                </a:lnTo>
                <a:lnTo>
                  <a:pt x="26243" y="1055"/>
                </a:lnTo>
                <a:lnTo>
                  <a:pt x="26280" y="866"/>
                </a:lnTo>
                <a:lnTo>
                  <a:pt x="26313" y="678"/>
                </a:lnTo>
                <a:lnTo>
                  <a:pt x="26339" y="490"/>
                </a:lnTo>
                <a:lnTo>
                  <a:pt x="26365" y="299"/>
                </a:lnTo>
                <a:lnTo>
                  <a:pt x="26388" y="107"/>
                </a:lnTo>
                <a:lnTo>
                  <a:pt x="26400" y="0"/>
                </a:lnTo>
                <a:lnTo>
                  <a:pt x="0" y="0"/>
                </a:lnTo>
                <a:lnTo>
                  <a:pt x="0" y="127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5" name="Group 32"/>
          <p:cNvGrpSpPr>
            <a:grpSpLocks/>
          </p:cNvGrpSpPr>
          <p:nvPr/>
        </p:nvGrpSpPr>
        <p:grpSpPr bwMode="auto">
          <a:xfrm>
            <a:off x="7938" y="-36513"/>
            <a:ext cx="49369662" cy="32991354"/>
            <a:chOff x="8021" y="-36095"/>
            <a:chExt cx="32057759" cy="38483404"/>
          </a:xfrm>
          <a:solidFill>
            <a:schemeClr val="accent1">
              <a:lumMod val="75000"/>
            </a:schemeClr>
          </a:solidFill>
        </p:grpSpPr>
        <p:sp>
          <p:nvSpPr>
            <p:cNvPr id="1063" name="Freeform 48"/>
            <p:cNvSpPr>
              <a:spLocks/>
            </p:cNvSpPr>
            <p:nvPr/>
          </p:nvSpPr>
          <p:spPr bwMode="auto">
            <a:xfrm>
              <a:off x="8021" y="-36095"/>
              <a:ext cx="20534313" cy="10397690"/>
            </a:xfrm>
            <a:custGeom>
              <a:avLst/>
              <a:gdLst>
                <a:gd name="T0" fmla="*/ 237331 w 25870"/>
                <a:gd name="T1" fmla="*/ 10116344 h 13598"/>
                <a:gd name="T2" fmla="*/ 771525 w 25870"/>
                <a:gd name="T3" fmla="*/ 10255250 h 13598"/>
                <a:gd name="T4" fmla="*/ 1313656 w 25870"/>
                <a:gd name="T5" fmla="*/ 10378282 h 13598"/>
                <a:gd name="T6" fmla="*/ 1863725 w 25870"/>
                <a:gd name="T7" fmla="*/ 10487025 h 13598"/>
                <a:gd name="T8" fmla="*/ 2423319 w 25870"/>
                <a:gd name="T9" fmla="*/ 10578307 h 13598"/>
                <a:gd name="T10" fmla="*/ 2990056 w 25870"/>
                <a:gd name="T11" fmla="*/ 10652919 h 13598"/>
                <a:gd name="T12" fmla="*/ 3562350 w 25870"/>
                <a:gd name="T13" fmla="*/ 10716419 h 13598"/>
                <a:gd name="T14" fmla="*/ 4140200 w 25870"/>
                <a:gd name="T15" fmla="*/ 10756900 h 13598"/>
                <a:gd name="T16" fmla="*/ 4725194 w 25870"/>
                <a:gd name="T17" fmla="*/ 10783888 h 13598"/>
                <a:gd name="T18" fmla="*/ 5317331 w 25870"/>
                <a:gd name="T19" fmla="*/ 10793413 h 13598"/>
                <a:gd name="T20" fmla="*/ 5907881 w 25870"/>
                <a:gd name="T21" fmla="*/ 10783888 h 13598"/>
                <a:gd name="T22" fmla="*/ 6493669 w 25870"/>
                <a:gd name="T23" fmla="*/ 10756900 h 13598"/>
                <a:gd name="T24" fmla="*/ 7073900 w 25870"/>
                <a:gd name="T25" fmla="*/ 10716419 h 13598"/>
                <a:gd name="T26" fmla="*/ 7646988 w 25870"/>
                <a:gd name="T27" fmla="*/ 10652919 h 13598"/>
                <a:gd name="T28" fmla="*/ 8212138 w 25870"/>
                <a:gd name="T29" fmla="*/ 10578307 h 13598"/>
                <a:gd name="T30" fmla="*/ 8770938 w 25870"/>
                <a:gd name="T31" fmla="*/ 10487025 h 13598"/>
                <a:gd name="T32" fmla="*/ 9321006 w 25870"/>
                <a:gd name="T33" fmla="*/ 10378282 h 13598"/>
                <a:gd name="T34" fmla="*/ 9864725 w 25870"/>
                <a:gd name="T35" fmla="*/ 10255250 h 13598"/>
                <a:gd name="T36" fmla="*/ 10397332 w 25870"/>
                <a:gd name="T37" fmla="*/ 10116344 h 13598"/>
                <a:gd name="T38" fmla="*/ 10922794 w 25870"/>
                <a:gd name="T39" fmla="*/ 9963150 h 13598"/>
                <a:gd name="T40" fmla="*/ 11441113 w 25870"/>
                <a:gd name="T41" fmla="*/ 9796463 h 13598"/>
                <a:gd name="T42" fmla="*/ 11945938 w 25870"/>
                <a:gd name="T43" fmla="*/ 9614694 h 13598"/>
                <a:gd name="T44" fmla="*/ 12443619 w 25870"/>
                <a:gd name="T45" fmla="*/ 9416257 h 13598"/>
                <a:gd name="T46" fmla="*/ 12927807 w 25870"/>
                <a:gd name="T47" fmla="*/ 9209882 h 13598"/>
                <a:gd name="T48" fmla="*/ 13401675 w 25870"/>
                <a:gd name="T49" fmla="*/ 8985250 h 13598"/>
                <a:gd name="T50" fmla="*/ 13866813 w 25870"/>
                <a:gd name="T51" fmla="*/ 8751094 h 13598"/>
                <a:gd name="T52" fmla="*/ 14316075 w 25870"/>
                <a:gd name="T53" fmla="*/ 8501857 h 13598"/>
                <a:gd name="T54" fmla="*/ 14755019 w 25870"/>
                <a:gd name="T55" fmla="*/ 8243094 h 13598"/>
                <a:gd name="T56" fmla="*/ 15182057 w 25870"/>
                <a:gd name="T57" fmla="*/ 7970044 h 13598"/>
                <a:gd name="T58" fmla="*/ 15598775 w 25870"/>
                <a:gd name="T59" fmla="*/ 7687469 h 13598"/>
                <a:gd name="T60" fmla="*/ 15996444 w 25870"/>
                <a:gd name="T61" fmla="*/ 7391400 h 13598"/>
                <a:gd name="T62" fmla="*/ 16384588 w 25870"/>
                <a:gd name="T63" fmla="*/ 7085807 h 13598"/>
                <a:gd name="T64" fmla="*/ 16757650 w 25870"/>
                <a:gd name="T65" fmla="*/ 6769100 h 13598"/>
                <a:gd name="T66" fmla="*/ 17114838 w 25870"/>
                <a:gd name="T67" fmla="*/ 6440488 h 13598"/>
                <a:gd name="T68" fmla="*/ 17458532 w 25870"/>
                <a:gd name="T69" fmla="*/ 6104732 h 13598"/>
                <a:gd name="T70" fmla="*/ 17787144 w 25870"/>
                <a:gd name="T71" fmla="*/ 5756275 h 13598"/>
                <a:gd name="T72" fmla="*/ 18097500 w 25870"/>
                <a:gd name="T73" fmla="*/ 5402263 h 13598"/>
                <a:gd name="T74" fmla="*/ 18393569 w 25870"/>
                <a:gd name="T75" fmla="*/ 5035550 h 13598"/>
                <a:gd name="T76" fmla="*/ 18672175 w 25870"/>
                <a:gd name="T77" fmla="*/ 4662488 h 13598"/>
                <a:gd name="T78" fmla="*/ 18934113 w 25870"/>
                <a:gd name="T79" fmla="*/ 4279900 h 13598"/>
                <a:gd name="T80" fmla="*/ 19177794 w 25870"/>
                <a:gd name="T81" fmla="*/ 3889375 h 13598"/>
                <a:gd name="T82" fmla="*/ 19405600 w 25870"/>
                <a:gd name="T83" fmla="*/ 3490913 h 13598"/>
                <a:gd name="T84" fmla="*/ 19613563 w 25870"/>
                <a:gd name="T85" fmla="*/ 3083719 h 13598"/>
                <a:gd name="T86" fmla="*/ 19802475 w 25870"/>
                <a:gd name="T87" fmla="*/ 2670969 h 13598"/>
                <a:gd name="T88" fmla="*/ 19973925 w 25870"/>
                <a:gd name="T89" fmla="*/ 2251869 h 13598"/>
                <a:gd name="T90" fmla="*/ 20124738 w 25870"/>
                <a:gd name="T91" fmla="*/ 1824831 h 13598"/>
                <a:gd name="T92" fmla="*/ 20257294 w 25870"/>
                <a:gd name="T93" fmla="*/ 1389856 h 13598"/>
                <a:gd name="T94" fmla="*/ 20368419 w 25870"/>
                <a:gd name="T95" fmla="*/ 954881 h 13598"/>
                <a:gd name="T96" fmla="*/ 20458907 w 25870"/>
                <a:gd name="T97" fmla="*/ 509588 h 13598"/>
                <a:gd name="T98" fmla="*/ 20526375 w 25870"/>
                <a:gd name="T99" fmla="*/ 57944 h 13598"/>
                <a:gd name="T100" fmla="*/ 0 w 25870"/>
                <a:gd name="T101" fmla="*/ 10048875 h 1359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5870" h="13598">
                  <a:moveTo>
                    <a:pt x="0" y="12660"/>
                  </a:moveTo>
                  <a:lnTo>
                    <a:pt x="76" y="12684"/>
                  </a:lnTo>
                  <a:lnTo>
                    <a:pt x="299" y="12745"/>
                  </a:lnTo>
                  <a:lnTo>
                    <a:pt x="520" y="12809"/>
                  </a:lnTo>
                  <a:lnTo>
                    <a:pt x="744" y="12863"/>
                  </a:lnTo>
                  <a:lnTo>
                    <a:pt x="972" y="12920"/>
                  </a:lnTo>
                  <a:lnTo>
                    <a:pt x="1198" y="12972"/>
                  </a:lnTo>
                  <a:lnTo>
                    <a:pt x="1426" y="13024"/>
                  </a:lnTo>
                  <a:lnTo>
                    <a:pt x="1655" y="13075"/>
                  </a:lnTo>
                  <a:lnTo>
                    <a:pt x="1884" y="13124"/>
                  </a:lnTo>
                  <a:lnTo>
                    <a:pt x="2115" y="13169"/>
                  </a:lnTo>
                  <a:lnTo>
                    <a:pt x="2348" y="13212"/>
                  </a:lnTo>
                  <a:lnTo>
                    <a:pt x="2582" y="13251"/>
                  </a:lnTo>
                  <a:lnTo>
                    <a:pt x="2817" y="13291"/>
                  </a:lnTo>
                  <a:lnTo>
                    <a:pt x="3053" y="13327"/>
                  </a:lnTo>
                  <a:lnTo>
                    <a:pt x="3288" y="13362"/>
                  </a:lnTo>
                  <a:lnTo>
                    <a:pt x="3526" y="13395"/>
                  </a:lnTo>
                  <a:lnTo>
                    <a:pt x="3767" y="13421"/>
                  </a:lnTo>
                  <a:lnTo>
                    <a:pt x="4006" y="13453"/>
                  </a:lnTo>
                  <a:lnTo>
                    <a:pt x="4245" y="13476"/>
                  </a:lnTo>
                  <a:lnTo>
                    <a:pt x="4488" y="13501"/>
                  </a:lnTo>
                  <a:lnTo>
                    <a:pt x="4729" y="13520"/>
                  </a:lnTo>
                  <a:lnTo>
                    <a:pt x="4973" y="13538"/>
                  </a:lnTo>
                  <a:lnTo>
                    <a:pt x="5216" y="13552"/>
                  </a:lnTo>
                  <a:lnTo>
                    <a:pt x="5463" y="13567"/>
                  </a:lnTo>
                  <a:lnTo>
                    <a:pt x="5709" y="13580"/>
                  </a:lnTo>
                  <a:lnTo>
                    <a:pt x="5953" y="13586"/>
                  </a:lnTo>
                  <a:lnTo>
                    <a:pt x="6202" y="13591"/>
                  </a:lnTo>
                  <a:lnTo>
                    <a:pt x="6452" y="13596"/>
                  </a:lnTo>
                  <a:lnTo>
                    <a:pt x="6699" y="13598"/>
                  </a:lnTo>
                  <a:lnTo>
                    <a:pt x="6948" y="13596"/>
                  </a:lnTo>
                  <a:lnTo>
                    <a:pt x="7196" y="13591"/>
                  </a:lnTo>
                  <a:lnTo>
                    <a:pt x="7443" y="13586"/>
                  </a:lnTo>
                  <a:lnTo>
                    <a:pt x="7692" y="13580"/>
                  </a:lnTo>
                  <a:lnTo>
                    <a:pt x="7935" y="13567"/>
                  </a:lnTo>
                  <a:lnTo>
                    <a:pt x="8181" y="13552"/>
                  </a:lnTo>
                  <a:lnTo>
                    <a:pt x="8423" y="13538"/>
                  </a:lnTo>
                  <a:lnTo>
                    <a:pt x="8669" y="13520"/>
                  </a:lnTo>
                  <a:lnTo>
                    <a:pt x="8912" y="13501"/>
                  </a:lnTo>
                  <a:lnTo>
                    <a:pt x="9153" y="13476"/>
                  </a:lnTo>
                  <a:lnTo>
                    <a:pt x="9393" y="13453"/>
                  </a:lnTo>
                  <a:lnTo>
                    <a:pt x="9634" y="13421"/>
                  </a:lnTo>
                  <a:lnTo>
                    <a:pt x="9870" y="13395"/>
                  </a:lnTo>
                  <a:lnTo>
                    <a:pt x="10110" y="13362"/>
                  </a:lnTo>
                  <a:lnTo>
                    <a:pt x="10346" y="13327"/>
                  </a:lnTo>
                  <a:lnTo>
                    <a:pt x="10580" y="13291"/>
                  </a:lnTo>
                  <a:lnTo>
                    <a:pt x="10814" y="13251"/>
                  </a:lnTo>
                  <a:lnTo>
                    <a:pt x="11050" y="13212"/>
                  </a:lnTo>
                  <a:lnTo>
                    <a:pt x="11281" y="13169"/>
                  </a:lnTo>
                  <a:lnTo>
                    <a:pt x="11512" y="13124"/>
                  </a:lnTo>
                  <a:lnTo>
                    <a:pt x="11743" y="13075"/>
                  </a:lnTo>
                  <a:lnTo>
                    <a:pt x="11971" y="13024"/>
                  </a:lnTo>
                  <a:lnTo>
                    <a:pt x="12200" y="12972"/>
                  </a:lnTo>
                  <a:lnTo>
                    <a:pt x="12428" y="12920"/>
                  </a:lnTo>
                  <a:lnTo>
                    <a:pt x="12652" y="12863"/>
                  </a:lnTo>
                  <a:lnTo>
                    <a:pt x="12877" y="12809"/>
                  </a:lnTo>
                  <a:lnTo>
                    <a:pt x="13099" y="12745"/>
                  </a:lnTo>
                  <a:lnTo>
                    <a:pt x="13322" y="12684"/>
                  </a:lnTo>
                  <a:lnTo>
                    <a:pt x="13543" y="12619"/>
                  </a:lnTo>
                  <a:lnTo>
                    <a:pt x="13761" y="12552"/>
                  </a:lnTo>
                  <a:lnTo>
                    <a:pt x="13979" y="12482"/>
                  </a:lnTo>
                  <a:lnTo>
                    <a:pt x="14198" y="12413"/>
                  </a:lnTo>
                  <a:lnTo>
                    <a:pt x="14414" y="12342"/>
                  </a:lnTo>
                  <a:lnTo>
                    <a:pt x="14626" y="12266"/>
                  </a:lnTo>
                  <a:lnTo>
                    <a:pt x="14840" y="12192"/>
                  </a:lnTo>
                  <a:lnTo>
                    <a:pt x="15050" y="12113"/>
                  </a:lnTo>
                  <a:lnTo>
                    <a:pt x="15259" y="12030"/>
                  </a:lnTo>
                  <a:lnTo>
                    <a:pt x="15469" y="11951"/>
                  </a:lnTo>
                  <a:lnTo>
                    <a:pt x="15677" y="11863"/>
                  </a:lnTo>
                  <a:lnTo>
                    <a:pt x="15883" y="11779"/>
                  </a:lnTo>
                  <a:lnTo>
                    <a:pt x="16084" y="11690"/>
                  </a:lnTo>
                  <a:lnTo>
                    <a:pt x="16287" y="11603"/>
                  </a:lnTo>
                  <a:lnTo>
                    <a:pt x="16488" y="11510"/>
                  </a:lnTo>
                  <a:lnTo>
                    <a:pt x="16688" y="11418"/>
                  </a:lnTo>
                  <a:lnTo>
                    <a:pt x="16884" y="11320"/>
                  </a:lnTo>
                  <a:lnTo>
                    <a:pt x="17081" y="11225"/>
                  </a:lnTo>
                  <a:lnTo>
                    <a:pt x="17276" y="11126"/>
                  </a:lnTo>
                  <a:lnTo>
                    <a:pt x="17470" y="11025"/>
                  </a:lnTo>
                  <a:lnTo>
                    <a:pt x="17658" y="10921"/>
                  </a:lnTo>
                  <a:lnTo>
                    <a:pt x="17850" y="10815"/>
                  </a:lnTo>
                  <a:lnTo>
                    <a:pt x="18036" y="10711"/>
                  </a:lnTo>
                  <a:lnTo>
                    <a:pt x="18226" y="10606"/>
                  </a:lnTo>
                  <a:lnTo>
                    <a:pt x="18409" y="10495"/>
                  </a:lnTo>
                  <a:lnTo>
                    <a:pt x="18589" y="10385"/>
                  </a:lnTo>
                  <a:lnTo>
                    <a:pt x="18772" y="10271"/>
                  </a:lnTo>
                  <a:lnTo>
                    <a:pt x="18952" y="10158"/>
                  </a:lnTo>
                  <a:lnTo>
                    <a:pt x="19127" y="10041"/>
                  </a:lnTo>
                  <a:lnTo>
                    <a:pt x="19307" y="9926"/>
                  </a:lnTo>
                  <a:lnTo>
                    <a:pt x="19480" y="9805"/>
                  </a:lnTo>
                  <a:lnTo>
                    <a:pt x="19652" y="9685"/>
                  </a:lnTo>
                  <a:lnTo>
                    <a:pt x="19820" y="9563"/>
                  </a:lnTo>
                  <a:lnTo>
                    <a:pt x="19988" y="9439"/>
                  </a:lnTo>
                  <a:lnTo>
                    <a:pt x="20153" y="9312"/>
                  </a:lnTo>
                  <a:lnTo>
                    <a:pt x="20318" y="9183"/>
                  </a:lnTo>
                  <a:lnTo>
                    <a:pt x="20481" y="9058"/>
                  </a:lnTo>
                  <a:lnTo>
                    <a:pt x="20642" y="8927"/>
                  </a:lnTo>
                  <a:lnTo>
                    <a:pt x="20802" y="8795"/>
                  </a:lnTo>
                  <a:lnTo>
                    <a:pt x="20957" y="8665"/>
                  </a:lnTo>
                  <a:lnTo>
                    <a:pt x="21112" y="8528"/>
                  </a:lnTo>
                  <a:lnTo>
                    <a:pt x="21264" y="8391"/>
                  </a:lnTo>
                  <a:lnTo>
                    <a:pt x="21414" y="8254"/>
                  </a:lnTo>
                  <a:lnTo>
                    <a:pt x="21562" y="8114"/>
                  </a:lnTo>
                  <a:lnTo>
                    <a:pt x="21709" y="7975"/>
                  </a:lnTo>
                  <a:lnTo>
                    <a:pt x="21853" y="7833"/>
                  </a:lnTo>
                  <a:lnTo>
                    <a:pt x="21995" y="7691"/>
                  </a:lnTo>
                  <a:lnTo>
                    <a:pt x="22135" y="7546"/>
                  </a:lnTo>
                  <a:lnTo>
                    <a:pt x="22272" y="7401"/>
                  </a:lnTo>
                  <a:lnTo>
                    <a:pt x="22409" y="7252"/>
                  </a:lnTo>
                  <a:lnTo>
                    <a:pt x="22541" y="7103"/>
                  </a:lnTo>
                  <a:lnTo>
                    <a:pt x="22671" y="6957"/>
                  </a:lnTo>
                  <a:lnTo>
                    <a:pt x="22800" y="6806"/>
                  </a:lnTo>
                  <a:lnTo>
                    <a:pt x="22927" y="6653"/>
                  </a:lnTo>
                  <a:lnTo>
                    <a:pt x="23051" y="6501"/>
                  </a:lnTo>
                  <a:lnTo>
                    <a:pt x="23173" y="6344"/>
                  </a:lnTo>
                  <a:lnTo>
                    <a:pt x="23293" y="6189"/>
                  </a:lnTo>
                  <a:lnTo>
                    <a:pt x="23409" y="6032"/>
                  </a:lnTo>
                  <a:lnTo>
                    <a:pt x="23524" y="5874"/>
                  </a:lnTo>
                  <a:lnTo>
                    <a:pt x="23638" y="5712"/>
                  </a:lnTo>
                  <a:lnTo>
                    <a:pt x="23745" y="5554"/>
                  </a:lnTo>
                  <a:lnTo>
                    <a:pt x="23854" y="5392"/>
                  </a:lnTo>
                  <a:lnTo>
                    <a:pt x="23958" y="5227"/>
                  </a:lnTo>
                  <a:lnTo>
                    <a:pt x="24062" y="5065"/>
                  </a:lnTo>
                  <a:lnTo>
                    <a:pt x="24161" y="4900"/>
                  </a:lnTo>
                  <a:lnTo>
                    <a:pt x="24258" y="4733"/>
                  </a:lnTo>
                  <a:lnTo>
                    <a:pt x="24354" y="4565"/>
                  </a:lnTo>
                  <a:lnTo>
                    <a:pt x="24448" y="4398"/>
                  </a:lnTo>
                  <a:lnTo>
                    <a:pt x="24537" y="4228"/>
                  </a:lnTo>
                  <a:lnTo>
                    <a:pt x="24625" y="4057"/>
                  </a:lnTo>
                  <a:lnTo>
                    <a:pt x="24710" y="3885"/>
                  </a:lnTo>
                  <a:lnTo>
                    <a:pt x="24791" y="3713"/>
                  </a:lnTo>
                  <a:lnTo>
                    <a:pt x="24872" y="3539"/>
                  </a:lnTo>
                  <a:lnTo>
                    <a:pt x="24948" y="3365"/>
                  </a:lnTo>
                  <a:lnTo>
                    <a:pt x="25021" y="3190"/>
                  </a:lnTo>
                  <a:lnTo>
                    <a:pt x="25095" y="3012"/>
                  </a:lnTo>
                  <a:lnTo>
                    <a:pt x="25164" y="2837"/>
                  </a:lnTo>
                  <a:lnTo>
                    <a:pt x="25229" y="2657"/>
                  </a:lnTo>
                  <a:lnTo>
                    <a:pt x="25295" y="2479"/>
                  </a:lnTo>
                  <a:lnTo>
                    <a:pt x="25354" y="2299"/>
                  </a:lnTo>
                  <a:lnTo>
                    <a:pt x="25412" y="2118"/>
                  </a:lnTo>
                  <a:lnTo>
                    <a:pt x="25468" y="1938"/>
                  </a:lnTo>
                  <a:lnTo>
                    <a:pt x="25521" y="1751"/>
                  </a:lnTo>
                  <a:lnTo>
                    <a:pt x="25568" y="1570"/>
                  </a:lnTo>
                  <a:lnTo>
                    <a:pt x="25616" y="1386"/>
                  </a:lnTo>
                  <a:lnTo>
                    <a:pt x="25661" y="1203"/>
                  </a:lnTo>
                  <a:lnTo>
                    <a:pt x="25700" y="1015"/>
                  </a:lnTo>
                  <a:lnTo>
                    <a:pt x="25738" y="829"/>
                  </a:lnTo>
                  <a:lnTo>
                    <a:pt x="25775" y="642"/>
                  </a:lnTo>
                  <a:lnTo>
                    <a:pt x="25808" y="452"/>
                  </a:lnTo>
                  <a:lnTo>
                    <a:pt x="25834" y="264"/>
                  </a:lnTo>
                  <a:lnTo>
                    <a:pt x="25860" y="73"/>
                  </a:lnTo>
                  <a:lnTo>
                    <a:pt x="25870" y="0"/>
                  </a:lnTo>
                  <a:lnTo>
                    <a:pt x="0" y="0"/>
                  </a:lnTo>
                  <a:lnTo>
                    <a:pt x="0" y="126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2"/>
            <p:cNvSpPr>
              <a:spLocks/>
            </p:cNvSpPr>
            <p:nvPr/>
          </p:nvSpPr>
          <p:spPr bwMode="auto">
            <a:xfrm>
              <a:off x="27018840" y="34865909"/>
              <a:ext cx="5046940" cy="3581400"/>
            </a:xfrm>
            <a:custGeom>
              <a:avLst/>
              <a:gdLst>
                <a:gd name="T0" fmla="*/ 199868 w 18705"/>
                <a:gd name="T1" fmla="*/ 3566439 h 11490"/>
                <a:gd name="T2" fmla="*/ 142036 w 18705"/>
                <a:gd name="T3" fmla="*/ 3438019 h 11490"/>
                <a:gd name="T4" fmla="*/ 94691 w 18705"/>
                <a:gd name="T5" fmla="*/ 3306483 h 11490"/>
                <a:gd name="T6" fmla="*/ 54972 w 18705"/>
                <a:gd name="T7" fmla="*/ 3173077 h 11490"/>
                <a:gd name="T8" fmla="*/ 26056 w 18705"/>
                <a:gd name="T9" fmla="*/ 3037177 h 11490"/>
                <a:gd name="T10" fmla="*/ 7944 w 18705"/>
                <a:gd name="T11" fmla="*/ 2899718 h 11490"/>
                <a:gd name="T12" fmla="*/ 0 w 18705"/>
                <a:gd name="T13" fmla="*/ 2758831 h 11490"/>
                <a:gd name="T14" fmla="*/ 2860 w 18705"/>
                <a:gd name="T15" fmla="*/ 2618256 h 11490"/>
                <a:gd name="T16" fmla="*/ 16841 w 18705"/>
                <a:gd name="T17" fmla="*/ 2479239 h 11490"/>
                <a:gd name="T18" fmla="*/ 39719 w 18705"/>
                <a:gd name="T19" fmla="*/ 2343339 h 11490"/>
                <a:gd name="T20" fmla="*/ 73084 w 18705"/>
                <a:gd name="T21" fmla="*/ 2208686 h 11490"/>
                <a:gd name="T22" fmla="*/ 117251 w 18705"/>
                <a:gd name="T23" fmla="*/ 2075591 h 11490"/>
                <a:gd name="T24" fmla="*/ 169363 w 18705"/>
                <a:gd name="T25" fmla="*/ 1945302 h 11490"/>
                <a:gd name="T26" fmla="*/ 231643 w 18705"/>
                <a:gd name="T27" fmla="*/ 1818129 h 11490"/>
                <a:gd name="T28" fmla="*/ 303456 w 18705"/>
                <a:gd name="T29" fmla="*/ 1694386 h 11490"/>
                <a:gd name="T30" fmla="*/ 384483 w 18705"/>
                <a:gd name="T31" fmla="*/ 1573135 h 11490"/>
                <a:gd name="T32" fmla="*/ 472819 w 18705"/>
                <a:gd name="T33" fmla="*/ 1455002 h 11490"/>
                <a:gd name="T34" fmla="*/ 570687 w 18705"/>
                <a:gd name="T35" fmla="*/ 1339986 h 11490"/>
                <a:gd name="T36" fmla="*/ 674275 w 18705"/>
                <a:gd name="T37" fmla="*/ 1227775 h 11490"/>
                <a:gd name="T38" fmla="*/ 788667 w 18705"/>
                <a:gd name="T39" fmla="*/ 1119928 h 11490"/>
                <a:gd name="T40" fmla="*/ 909096 w 18705"/>
                <a:gd name="T41" fmla="*/ 1016756 h 11490"/>
                <a:gd name="T42" fmla="*/ 1035562 w 18705"/>
                <a:gd name="T43" fmla="*/ 916701 h 11490"/>
                <a:gd name="T44" fmla="*/ 1169655 w 18705"/>
                <a:gd name="T45" fmla="*/ 821010 h 11490"/>
                <a:gd name="T46" fmla="*/ 1311691 w 18705"/>
                <a:gd name="T47" fmla="*/ 729995 h 11490"/>
                <a:gd name="T48" fmla="*/ 1459447 w 18705"/>
                <a:gd name="T49" fmla="*/ 642719 h 11490"/>
                <a:gd name="T50" fmla="*/ 1613558 w 18705"/>
                <a:gd name="T51" fmla="*/ 561055 h 11490"/>
                <a:gd name="T52" fmla="*/ 1772435 w 18705"/>
                <a:gd name="T53" fmla="*/ 482819 h 11490"/>
                <a:gd name="T54" fmla="*/ 1938303 w 18705"/>
                <a:gd name="T55" fmla="*/ 411129 h 11490"/>
                <a:gd name="T56" fmla="*/ 2109255 w 18705"/>
                <a:gd name="T57" fmla="*/ 343802 h 11490"/>
                <a:gd name="T58" fmla="*/ 2285927 w 18705"/>
                <a:gd name="T59" fmla="*/ 282709 h 11490"/>
                <a:gd name="T60" fmla="*/ 2467682 w 18705"/>
                <a:gd name="T61" fmla="*/ 227227 h 11490"/>
                <a:gd name="T62" fmla="*/ 2652298 w 18705"/>
                <a:gd name="T63" fmla="*/ 176421 h 11490"/>
                <a:gd name="T64" fmla="*/ 2842951 w 18705"/>
                <a:gd name="T65" fmla="*/ 133095 h 11490"/>
                <a:gd name="T66" fmla="*/ 3036463 w 18705"/>
                <a:gd name="T67" fmla="*/ 94444 h 11490"/>
                <a:gd name="T68" fmla="*/ 3234742 w 18705"/>
                <a:gd name="T69" fmla="*/ 62651 h 11490"/>
                <a:gd name="T70" fmla="*/ 3436198 w 18705"/>
                <a:gd name="T71" fmla="*/ 36157 h 11490"/>
                <a:gd name="T72" fmla="*/ 3641786 w 18705"/>
                <a:gd name="T73" fmla="*/ 17767 h 11490"/>
                <a:gd name="T74" fmla="*/ 3849597 w 18705"/>
                <a:gd name="T75" fmla="*/ 5922 h 11490"/>
                <a:gd name="T76" fmla="*/ 4061857 w 18705"/>
                <a:gd name="T77" fmla="*/ 0 h 11490"/>
                <a:gd name="T78" fmla="*/ 4273482 w 18705"/>
                <a:gd name="T79" fmla="*/ 1558 h 11490"/>
                <a:gd name="T80" fmla="*/ 4482564 w 18705"/>
                <a:gd name="T81" fmla="*/ 10598 h 11490"/>
                <a:gd name="T82" fmla="*/ 4689740 w 18705"/>
                <a:gd name="T83" fmla="*/ 25559 h 11490"/>
                <a:gd name="T84" fmla="*/ 4892786 w 18705"/>
                <a:gd name="T85" fmla="*/ 47690 h 11490"/>
                <a:gd name="T86" fmla="*/ 5093924 w 18705"/>
                <a:gd name="T87" fmla="*/ 77613 h 11490"/>
                <a:gd name="T88" fmla="*/ 5289343 w 18705"/>
                <a:gd name="T89" fmla="*/ 112211 h 11490"/>
                <a:gd name="T90" fmla="*/ 5481585 w 18705"/>
                <a:gd name="T91" fmla="*/ 153978 h 11490"/>
                <a:gd name="T92" fmla="*/ 5669060 w 18705"/>
                <a:gd name="T93" fmla="*/ 201668 h 11490"/>
                <a:gd name="T94" fmla="*/ 5853675 w 18705"/>
                <a:gd name="T95" fmla="*/ 254345 h 114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8705" h="11490">
                  <a:moveTo>
                    <a:pt x="18705" y="907"/>
                  </a:moveTo>
                  <a:lnTo>
                    <a:pt x="18705" y="11490"/>
                  </a:lnTo>
                  <a:lnTo>
                    <a:pt x="654" y="11490"/>
                  </a:lnTo>
                  <a:lnTo>
                    <a:pt x="629" y="11442"/>
                  </a:lnTo>
                  <a:lnTo>
                    <a:pt x="581" y="11337"/>
                  </a:lnTo>
                  <a:lnTo>
                    <a:pt x="533" y="11235"/>
                  </a:lnTo>
                  <a:lnTo>
                    <a:pt x="490" y="11130"/>
                  </a:lnTo>
                  <a:lnTo>
                    <a:pt x="447" y="11030"/>
                  </a:lnTo>
                  <a:lnTo>
                    <a:pt x="408" y="10924"/>
                  </a:lnTo>
                  <a:lnTo>
                    <a:pt x="369" y="10818"/>
                  </a:lnTo>
                  <a:lnTo>
                    <a:pt x="331" y="10713"/>
                  </a:lnTo>
                  <a:lnTo>
                    <a:pt x="298" y="10608"/>
                  </a:lnTo>
                  <a:lnTo>
                    <a:pt x="264" y="10501"/>
                  </a:lnTo>
                  <a:lnTo>
                    <a:pt x="230" y="10396"/>
                  </a:lnTo>
                  <a:lnTo>
                    <a:pt x="201" y="10285"/>
                  </a:lnTo>
                  <a:lnTo>
                    <a:pt x="173" y="10180"/>
                  </a:lnTo>
                  <a:lnTo>
                    <a:pt x="148" y="10070"/>
                  </a:lnTo>
                  <a:lnTo>
                    <a:pt x="125" y="9964"/>
                  </a:lnTo>
                  <a:lnTo>
                    <a:pt x="101" y="9854"/>
                  </a:lnTo>
                  <a:lnTo>
                    <a:pt x="82" y="9744"/>
                  </a:lnTo>
                  <a:lnTo>
                    <a:pt x="67" y="9633"/>
                  </a:lnTo>
                  <a:lnTo>
                    <a:pt x="53" y="9523"/>
                  </a:lnTo>
                  <a:lnTo>
                    <a:pt x="39" y="9412"/>
                  </a:lnTo>
                  <a:lnTo>
                    <a:pt x="25" y="9303"/>
                  </a:lnTo>
                  <a:lnTo>
                    <a:pt x="14" y="9187"/>
                  </a:lnTo>
                  <a:lnTo>
                    <a:pt x="9" y="9077"/>
                  </a:lnTo>
                  <a:lnTo>
                    <a:pt x="5" y="8966"/>
                  </a:lnTo>
                  <a:lnTo>
                    <a:pt x="0" y="8851"/>
                  </a:lnTo>
                  <a:lnTo>
                    <a:pt x="0" y="8740"/>
                  </a:lnTo>
                  <a:lnTo>
                    <a:pt x="0" y="8626"/>
                  </a:lnTo>
                  <a:lnTo>
                    <a:pt x="5" y="8516"/>
                  </a:lnTo>
                  <a:lnTo>
                    <a:pt x="9" y="8400"/>
                  </a:lnTo>
                  <a:lnTo>
                    <a:pt x="14" y="8291"/>
                  </a:lnTo>
                  <a:lnTo>
                    <a:pt x="25" y="8180"/>
                  </a:lnTo>
                  <a:lnTo>
                    <a:pt x="39" y="8070"/>
                  </a:lnTo>
                  <a:lnTo>
                    <a:pt x="53" y="7954"/>
                  </a:lnTo>
                  <a:lnTo>
                    <a:pt x="67" y="7849"/>
                  </a:lnTo>
                  <a:lnTo>
                    <a:pt x="82" y="7738"/>
                  </a:lnTo>
                  <a:lnTo>
                    <a:pt x="101" y="7628"/>
                  </a:lnTo>
                  <a:lnTo>
                    <a:pt x="125" y="7518"/>
                  </a:lnTo>
                  <a:lnTo>
                    <a:pt x="148" y="7407"/>
                  </a:lnTo>
                  <a:lnTo>
                    <a:pt x="173" y="7302"/>
                  </a:lnTo>
                  <a:lnTo>
                    <a:pt x="201" y="7191"/>
                  </a:lnTo>
                  <a:lnTo>
                    <a:pt x="230" y="7086"/>
                  </a:lnTo>
                  <a:lnTo>
                    <a:pt x="264" y="6981"/>
                  </a:lnTo>
                  <a:lnTo>
                    <a:pt x="298" y="6874"/>
                  </a:lnTo>
                  <a:lnTo>
                    <a:pt x="331" y="6765"/>
                  </a:lnTo>
                  <a:lnTo>
                    <a:pt x="369" y="6659"/>
                  </a:lnTo>
                  <a:lnTo>
                    <a:pt x="408" y="6558"/>
                  </a:lnTo>
                  <a:lnTo>
                    <a:pt x="447" y="6453"/>
                  </a:lnTo>
                  <a:lnTo>
                    <a:pt x="490" y="6347"/>
                  </a:lnTo>
                  <a:lnTo>
                    <a:pt x="533" y="6241"/>
                  </a:lnTo>
                  <a:lnTo>
                    <a:pt x="581" y="6141"/>
                  </a:lnTo>
                  <a:lnTo>
                    <a:pt x="629" y="6040"/>
                  </a:lnTo>
                  <a:lnTo>
                    <a:pt x="682" y="5940"/>
                  </a:lnTo>
                  <a:lnTo>
                    <a:pt x="729" y="5833"/>
                  </a:lnTo>
                  <a:lnTo>
                    <a:pt x="782" y="5733"/>
                  </a:lnTo>
                  <a:lnTo>
                    <a:pt x="839" y="5637"/>
                  </a:lnTo>
                  <a:lnTo>
                    <a:pt x="898" y="5536"/>
                  </a:lnTo>
                  <a:lnTo>
                    <a:pt x="955" y="5436"/>
                  </a:lnTo>
                  <a:lnTo>
                    <a:pt x="1017" y="5334"/>
                  </a:lnTo>
                  <a:lnTo>
                    <a:pt x="1080" y="5238"/>
                  </a:lnTo>
                  <a:lnTo>
                    <a:pt x="1142" y="5143"/>
                  </a:lnTo>
                  <a:lnTo>
                    <a:pt x="1210" y="5047"/>
                  </a:lnTo>
                  <a:lnTo>
                    <a:pt x="1277" y="4951"/>
                  </a:lnTo>
                  <a:lnTo>
                    <a:pt x="1344" y="4855"/>
                  </a:lnTo>
                  <a:lnTo>
                    <a:pt x="1416" y="4759"/>
                  </a:lnTo>
                  <a:lnTo>
                    <a:pt x="1488" y="4668"/>
                  </a:lnTo>
                  <a:lnTo>
                    <a:pt x="1560" y="4572"/>
                  </a:lnTo>
                  <a:lnTo>
                    <a:pt x="1637" y="4481"/>
                  </a:lnTo>
                  <a:lnTo>
                    <a:pt x="1714" y="4390"/>
                  </a:lnTo>
                  <a:lnTo>
                    <a:pt x="1796" y="4299"/>
                  </a:lnTo>
                  <a:lnTo>
                    <a:pt x="1872" y="4208"/>
                  </a:lnTo>
                  <a:lnTo>
                    <a:pt x="1954" y="4117"/>
                  </a:lnTo>
                  <a:lnTo>
                    <a:pt x="2040" y="4030"/>
                  </a:lnTo>
                  <a:lnTo>
                    <a:pt x="2122" y="3939"/>
                  </a:lnTo>
                  <a:lnTo>
                    <a:pt x="2213" y="3853"/>
                  </a:lnTo>
                  <a:lnTo>
                    <a:pt x="2300" y="3766"/>
                  </a:lnTo>
                  <a:lnTo>
                    <a:pt x="2386" y="3680"/>
                  </a:lnTo>
                  <a:lnTo>
                    <a:pt x="2482" y="3593"/>
                  </a:lnTo>
                  <a:lnTo>
                    <a:pt x="2573" y="3511"/>
                  </a:lnTo>
                  <a:lnTo>
                    <a:pt x="2664" y="3425"/>
                  </a:lnTo>
                  <a:lnTo>
                    <a:pt x="2760" y="3344"/>
                  </a:lnTo>
                  <a:lnTo>
                    <a:pt x="2861" y="3262"/>
                  </a:lnTo>
                  <a:lnTo>
                    <a:pt x="2957" y="3181"/>
                  </a:lnTo>
                  <a:lnTo>
                    <a:pt x="3057" y="3099"/>
                  </a:lnTo>
                  <a:lnTo>
                    <a:pt x="3159" y="3023"/>
                  </a:lnTo>
                  <a:lnTo>
                    <a:pt x="3259" y="2941"/>
                  </a:lnTo>
                  <a:lnTo>
                    <a:pt x="3365" y="2864"/>
                  </a:lnTo>
                  <a:lnTo>
                    <a:pt x="3465" y="2787"/>
                  </a:lnTo>
                  <a:lnTo>
                    <a:pt x="3576" y="2711"/>
                  </a:lnTo>
                  <a:lnTo>
                    <a:pt x="3681" y="2634"/>
                  </a:lnTo>
                  <a:lnTo>
                    <a:pt x="3792" y="2561"/>
                  </a:lnTo>
                  <a:lnTo>
                    <a:pt x="3902" y="2485"/>
                  </a:lnTo>
                  <a:lnTo>
                    <a:pt x="4012" y="2413"/>
                  </a:lnTo>
                  <a:lnTo>
                    <a:pt x="4128" y="2342"/>
                  </a:lnTo>
                  <a:lnTo>
                    <a:pt x="4243" y="2269"/>
                  </a:lnTo>
                  <a:lnTo>
                    <a:pt x="4358" y="2201"/>
                  </a:lnTo>
                  <a:lnTo>
                    <a:pt x="4474" y="2130"/>
                  </a:lnTo>
                  <a:lnTo>
                    <a:pt x="4593" y="2062"/>
                  </a:lnTo>
                  <a:lnTo>
                    <a:pt x="4714" y="1996"/>
                  </a:lnTo>
                  <a:lnTo>
                    <a:pt x="4833" y="1928"/>
                  </a:lnTo>
                  <a:lnTo>
                    <a:pt x="4953" y="1861"/>
                  </a:lnTo>
                  <a:lnTo>
                    <a:pt x="5078" y="1800"/>
                  </a:lnTo>
                  <a:lnTo>
                    <a:pt x="5203" y="1736"/>
                  </a:lnTo>
                  <a:lnTo>
                    <a:pt x="5327" y="1674"/>
                  </a:lnTo>
                  <a:lnTo>
                    <a:pt x="5453" y="1611"/>
                  </a:lnTo>
                  <a:lnTo>
                    <a:pt x="5578" y="1549"/>
                  </a:lnTo>
                  <a:lnTo>
                    <a:pt x="5707" y="1492"/>
                  </a:lnTo>
                  <a:lnTo>
                    <a:pt x="5837" y="1435"/>
                  </a:lnTo>
                  <a:lnTo>
                    <a:pt x="5972" y="1377"/>
                  </a:lnTo>
                  <a:lnTo>
                    <a:pt x="6100" y="1319"/>
                  </a:lnTo>
                  <a:lnTo>
                    <a:pt x="6235" y="1267"/>
                  </a:lnTo>
                  <a:lnTo>
                    <a:pt x="6369" y="1209"/>
                  </a:lnTo>
                  <a:lnTo>
                    <a:pt x="6503" y="1156"/>
                  </a:lnTo>
                  <a:lnTo>
                    <a:pt x="6638" y="1103"/>
                  </a:lnTo>
                  <a:lnTo>
                    <a:pt x="6777" y="1055"/>
                  </a:lnTo>
                  <a:lnTo>
                    <a:pt x="6911" y="1003"/>
                  </a:lnTo>
                  <a:lnTo>
                    <a:pt x="7055" y="955"/>
                  </a:lnTo>
                  <a:lnTo>
                    <a:pt x="7194" y="907"/>
                  </a:lnTo>
                  <a:lnTo>
                    <a:pt x="7335" y="859"/>
                  </a:lnTo>
                  <a:lnTo>
                    <a:pt x="7474" y="816"/>
                  </a:lnTo>
                  <a:lnTo>
                    <a:pt x="7618" y="772"/>
                  </a:lnTo>
                  <a:lnTo>
                    <a:pt x="7766" y="729"/>
                  </a:lnTo>
                  <a:lnTo>
                    <a:pt x="7910" y="686"/>
                  </a:lnTo>
                  <a:lnTo>
                    <a:pt x="8054" y="647"/>
                  </a:lnTo>
                  <a:lnTo>
                    <a:pt x="8203" y="604"/>
                  </a:lnTo>
                  <a:lnTo>
                    <a:pt x="8347" y="566"/>
                  </a:lnTo>
                  <a:lnTo>
                    <a:pt x="8496" y="528"/>
                  </a:lnTo>
                  <a:lnTo>
                    <a:pt x="8644" y="494"/>
                  </a:lnTo>
                  <a:lnTo>
                    <a:pt x="8794" y="460"/>
                  </a:lnTo>
                  <a:lnTo>
                    <a:pt x="8947" y="427"/>
                  </a:lnTo>
                  <a:lnTo>
                    <a:pt x="9095" y="394"/>
                  </a:lnTo>
                  <a:lnTo>
                    <a:pt x="9250" y="360"/>
                  </a:lnTo>
                  <a:lnTo>
                    <a:pt x="9403" y="331"/>
                  </a:lnTo>
                  <a:lnTo>
                    <a:pt x="9556" y="303"/>
                  </a:lnTo>
                  <a:lnTo>
                    <a:pt x="9710" y="273"/>
                  </a:lnTo>
                  <a:lnTo>
                    <a:pt x="9868" y="249"/>
                  </a:lnTo>
                  <a:lnTo>
                    <a:pt x="10022" y="226"/>
                  </a:lnTo>
                  <a:lnTo>
                    <a:pt x="10180" y="201"/>
                  </a:lnTo>
                  <a:lnTo>
                    <a:pt x="10339" y="178"/>
                  </a:lnTo>
                  <a:lnTo>
                    <a:pt x="10497" y="153"/>
                  </a:lnTo>
                  <a:lnTo>
                    <a:pt x="10656" y="134"/>
                  </a:lnTo>
                  <a:lnTo>
                    <a:pt x="10814" y="116"/>
                  </a:lnTo>
                  <a:lnTo>
                    <a:pt x="10977" y="100"/>
                  </a:lnTo>
                  <a:lnTo>
                    <a:pt x="11135" y="82"/>
                  </a:lnTo>
                  <a:lnTo>
                    <a:pt x="11299" y="67"/>
                  </a:lnTo>
                  <a:lnTo>
                    <a:pt x="11461" y="57"/>
                  </a:lnTo>
                  <a:lnTo>
                    <a:pt x="11625" y="43"/>
                  </a:lnTo>
                  <a:lnTo>
                    <a:pt x="11789" y="34"/>
                  </a:lnTo>
                  <a:lnTo>
                    <a:pt x="11951" y="25"/>
                  </a:lnTo>
                  <a:lnTo>
                    <a:pt x="12115" y="19"/>
                  </a:lnTo>
                  <a:lnTo>
                    <a:pt x="12283" y="9"/>
                  </a:lnTo>
                  <a:lnTo>
                    <a:pt x="12446" y="5"/>
                  </a:lnTo>
                  <a:lnTo>
                    <a:pt x="12614" y="5"/>
                  </a:lnTo>
                  <a:lnTo>
                    <a:pt x="12783" y="0"/>
                  </a:lnTo>
                  <a:lnTo>
                    <a:pt x="12950" y="0"/>
                  </a:lnTo>
                  <a:lnTo>
                    <a:pt x="13113" y="0"/>
                  </a:lnTo>
                  <a:lnTo>
                    <a:pt x="13282" y="5"/>
                  </a:lnTo>
                  <a:lnTo>
                    <a:pt x="13449" y="5"/>
                  </a:lnTo>
                  <a:lnTo>
                    <a:pt x="13613" y="9"/>
                  </a:lnTo>
                  <a:lnTo>
                    <a:pt x="13781" y="19"/>
                  </a:lnTo>
                  <a:lnTo>
                    <a:pt x="13943" y="25"/>
                  </a:lnTo>
                  <a:lnTo>
                    <a:pt x="14107" y="34"/>
                  </a:lnTo>
                  <a:lnTo>
                    <a:pt x="14274" y="43"/>
                  </a:lnTo>
                  <a:lnTo>
                    <a:pt x="14438" y="57"/>
                  </a:lnTo>
                  <a:lnTo>
                    <a:pt x="14596" y="67"/>
                  </a:lnTo>
                  <a:lnTo>
                    <a:pt x="14759" y="82"/>
                  </a:lnTo>
                  <a:lnTo>
                    <a:pt x="14923" y="100"/>
                  </a:lnTo>
                  <a:lnTo>
                    <a:pt x="15081" y="116"/>
                  </a:lnTo>
                  <a:lnTo>
                    <a:pt x="15240" y="134"/>
                  </a:lnTo>
                  <a:lnTo>
                    <a:pt x="15398" y="153"/>
                  </a:lnTo>
                  <a:lnTo>
                    <a:pt x="15557" y="178"/>
                  </a:lnTo>
                  <a:lnTo>
                    <a:pt x="15715" y="201"/>
                  </a:lnTo>
                  <a:lnTo>
                    <a:pt x="15874" y="226"/>
                  </a:lnTo>
                  <a:lnTo>
                    <a:pt x="16031" y="249"/>
                  </a:lnTo>
                  <a:lnTo>
                    <a:pt x="16185" y="273"/>
                  </a:lnTo>
                  <a:lnTo>
                    <a:pt x="16339" y="303"/>
                  </a:lnTo>
                  <a:lnTo>
                    <a:pt x="16492" y="331"/>
                  </a:lnTo>
                  <a:lnTo>
                    <a:pt x="16646" y="360"/>
                  </a:lnTo>
                  <a:lnTo>
                    <a:pt x="16799" y="394"/>
                  </a:lnTo>
                  <a:lnTo>
                    <a:pt x="16953" y="427"/>
                  </a:lnTo>
                  <a:lnTo>
                    <a:pt x="17102" y="460"/>
                  </a:lnTo>
                  <a:lnTo>
                    <a:pt x="17251" y="494"/>
                  </a:lnTo>
                  <a:lnTo>
                    <a:pt x="17399" y="528"/>
                  </a:lnTo>
                  <a:lnTo>
                    <a:pt x="17549" y="566"/>
                  </a:lnTo>
                  <a:lnTo>
                    <a:pt x="17697" y="604"/>
                  </a:lnTo>
                  <a:lnTo>
                    <a:pt x="17841" y="647"/>
                  </a:lnTo>
                  <a:lnTo>
                    <a:pt x="17990" y="686"/>
                  </a:lnTo>
                  <a:lnTo>
                    <a:pt x="18133" y="729"/>
                  </a:lnTo>
                  <a:lnTo>
                    <a:pt x="18278" y="772"/>
                  </a:lnTo>
                  <a:lnTo>
                    <a:pt x="18422" y="816"/>
                  </a:lnTo>
                  <a:lnTo>
                    <a:pt x="18561" y="859"/>
                  </a:lnTo>
                  <a:lnTo>
                    <a:pt x="18705" y="9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6" name="Rectangle 51"/>
          <p:cNvSpPr>
            <a:spLocks noChangeArrowheads="1"/>
          </p:cNvSpPr>
          <p:nvPr/>
        </p:nvSpPr>
        <p:spPr bwMode="auto">
          <a:xfrm>
            <a:off x="1238250" y="839718"/>
            <a:ext cx="29165550" cy="561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2F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/>
          <a:p>
            <a:pPr defTabSz="4703763"/>
            <a:r>
              <a:rPr lang="en-US" sz="18000" b="1" dirty="0" smtClean="0">
                <a:solidFill>
                  <a:schemeClr val="bg1"/>
                </a:solidFill>
              </a:rPr>
              <a:t>How </a:t>
            </a:r>
            <a:r>
              <a:rPr lang="en-US" sz="18000" b="1" dirty="0">
                <a:solidFill>
                  <a:schemeClr val="bg1"/>
                </a:solidFill>
              </a:rPr>
              <a:t>Effective is the Flip?</a:t>
            </a:r>
            <a:r>
              <a:rPr lang="en-US" sz="18000" b="1" dirty="0"/>
              <a:t> </a:t>
            </a:r>
            <a:endParaRPr lang="en-US" sz="18000" b="1" dirty="0" smtClean="0"/>
          </a:p>
          <a:p>
            <a:pPr defTabSz="4703763"/>
            <a:r>
              <a:rPr lang="en-US" sz="8800" b="1" dirty="0" smtClean="0">
                <a:solidFill>
                  <a:schemeClr val="bg1"/>
                </a:solidFill>
              </a:rPr>
              <a:t>Student </a:t>
            </a:r>
            <a:r>
              <a:rPr lang="en-US" sz="8800" b="1" dirty="0">
                <a:solidFill>
                  <a:schemeClr val="bg1"/>
                </a:solidFill>
              </a:rPr>
              <a:t>Perspectives and Faculty Challenges </a:t>
            </a:r>
            <a:r>
              <a:rPr lang="en-US" sz="8800" b="1" dirty="0" smtClean="0">
                <a:solidFill>
                  <a:schemeClr val="bg1"/>
                </a:solidFill>
              </a:rPr>
              <a:t/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dirty="0" smtClean="0">
                <a:solidFill>
                  <a:schemeClr val="bg1"/>
                </a:solidFill>
              </a:rPr>
              <a:t>Implementing </a:t>
            </a:r>
            <a:r>
              <a:rPr lang="en-US" sz="8800" b="1" dirty="0">
                <a:solidFill>
                  <a:schemeClr val="bg1"/>
                </a:solidFill>
              </a:rPr>
              <a:t>the </a:t>
            </a:r>
            <a:r>
              <a:rPr lang="en-US" sz="8800" b="1" dirty="0" smtClean="0">
                <a:solidFill>
                  <a:schemeClr val="bg1"/>
                </a:solidFill>
              </a:rPr>
              <a:t>Flipped Classroom</a:t>
            </a:r>
            <a:endParaRPr lang="en-US" sz="8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037" name="Text Box 55"/>
          <p:cNvSpPr txBox="1">
            <a:spLocks noChangeArrowheads="1"/>
          </p:cNvSpPr>
          <p:nvPr/>
        </p:nvSpPr>
        <p:spPr bwMode="auto">
          <a:xfrm>
            <a:off x="3121819" y="11293048"/>
            <a:ext cx="14358937" cy="943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 smtClean="0"/>
              <a:t>Too much time spent </a:t>
            </a:r>
            <a:r>
              <a:rPr lang="en-US" sz="3600" dirty="0"/>
              <a:t>lecturing to prepare students for lab </a:t>
            </a:r>
            <a:r>
              <a:rPr lang="en-US" sz="3600" dirty="0" smtClean="0"/>
              <a:t>activities.</a:t>
            </a:r>
            <a:endParaRPr lang="en-US" sz="3600" dirty="0"/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 smtClean="0"/>
              <a:t>Blend traditional lab format to flipped classroom approach during semester long course.</a:t>
            </a: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 smtClean="0"/>
              <a:t>Increase student preparedness and accountability through an innovating teaching strategy. </a:t>
            </a: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 smtClean="0"/>
              <a:t>Provide students with familiarity of lab equipment, anatomical models, and procedures before lab begins.</a:t>
            </a:r>
          </a:p>
          <a:p>
            <a:pPr lvl="0" eaLnBrk="1" hangingPunct="1">
              <a:spcBef>
                <a:spcPct val="50000"/>
              </a:spcBef>
            </a:pPr>
            <a:endParaRPr lang="en-US" sz="3600" b="1" i="1" dirty="0" smtClean="0"/>
          </a:p>
          <a:p>
            <a:pPr lvl="0" eaLnBrk="1" hangingPunct="1">
              <a:spcBef>
                <a:spcPct val="50000"/>
              </a:spcBef>
            </a:pPr>
            <a:r>
              <a:rPr lang="en-US" sz="4400" b="1" i="1" dirty="0" smtClean="0"/>
              <a:t>Purpose </a:t>
            </a:r>
            <a:r>
              <a:rPr lang="en-US" sz="4400" b="1" i="1" dirty="0"/>
              <a:t>of the Study</a:t>
            </a:r>
            <a:r>
              <a:rPr lang="en-US" sz="4400" b="1" dirty="0"/>
              <a:t>: </a:t>
            </a:r>
            <a:r>
              <a:rPr lang="en-US" sz="4400" dirty="0"/>
              <a:t>To investigate if using the flipped classroom model increases BIOL 121L retention of course content </a:t>
            </a:r>
            <a:r>
              <a:rPr lang="en-US" sz="4400" dirty="0" smtClean="0"/>
              <a:t>and </a:t>
            </a:r>
            <a:r>
              <a:rPr lang="en-US" sz="4400" dirty="0"/>
              <a:t>lab practical scores. </a:t>
            </a:r>
          </a:p>
          <a:p>
            <a:pPr eaLnBrk="1" hangingPunct="1">
              <a:spcBef>
                <a:spcPct val="50000"/>
              </a:spcBef>
            </a:pPr>
            <a:endParaRPr lang="en-US" sz="3600" dirty="0"/>
          </a:p>
        </p:txBody>
      </p:sp>
      <p:sp>
        <p:nvSpPr>
          <p:cNvPr id="1038" name="Rectangle 56"/>
          <p:cNvSpPr>
            <a:spLocks noChangeArrowheads="1"/>
          </p:cNvSpPr>
          <p:nvPr/>
        </p:nvSpPr>
        <p:spPr bwMode="auto">
          <a:xfrm>
            <a:off x="2819401" y="20086638"/>
            <a:ext cx="131111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Methods &amp; Design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039" name="Text Box 59"/>
          <p:cNvSpPr txBox="1">
            <a:spLocks noChangeArrowheads="1"/>
          </p:cNvSpPr>
          <p:nvPr/>
        </p:nvSpPr>
        <p:spPr bwMode="auto">
          <a:xfrm>
            <a:off x="3121819" y="21336000"/>
            <a:ext cx="15242381" cy="64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sz="3600" dirty="0" smtClean="0"/>
              <a:t> Blackboard was the online platform used.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sz="3600" dirty="0" smtClean="0"/>
              <a:t> Weekly recorded </a:t>
            </a:r>
            <a:r>
              <a:rPr lang="en-US" sz="3600" dirty="0"/>
              <a:t>v</a:t>
            </a:r>
            <a:r>
              <a:rPr lang="en-US" sz="3600" dirty="0" smtClean="0"/>
              <a:t>ideos via </a:t>
            </a:r>
            <a:r>
              <a:rPr lang="en-US" sz="3600" dirty="0" err="1" smtClean="0"/>
              <a:t>Flipcam</a:t>
            </a:r>
            <a:endParaRPr lang="en-US" sz="3600" dirty="0" smtClean="0"/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sz="3600" dirty="0" smtClean="0"/>
              <a:t> Students take weekly online 10 point quiz.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sz="3600" dirty="0" smtClean="0"/>
              <a:t> End of course survey- Quantitative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sz="3600" dirty="0" smtClean="0"/>
              <a:t> Follow up Student Focus Group- Qualitative</a:t>
            </a:r>
          </a:p>
          <a:p>
            <a:pPr eaLnBrk="1" hangingPunct="1"/>
            <a:endParaRPr lang="en-US" sz="3600" dirty="0" smtClean="0"/>
          </a:p>
          <a:p>
            <a:pPr marL="571500" indent="-571500" eaLnBrk="1" hangingPunct="1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3600" b="1" dirty="0" smtClean="0"/>
              <a:t>Requirement to listen and learn from the pre-recorded video before coming to lab</a:t>
            </a:r>
            <a:r>
              <a:rPr lang="en-US" sz="2800" b="1" dirty="0" smtClean="0"/>
              <a:t>.</a:t>
            </a:r>
          </a:p>
          <a:p>
            <a:pPr eaLnBrk="1" hangingPunct="1">
              <a:buClr>
                <a:schemeClr val="bg1"/>
              </a:buClr>
            </a:pPr>
            <a:endParaRPr lang="en-US" sz="2800" dirty="0"/>
          </a:p>
          <a:p>
            <a:pPr eaLnBrk="1" hangingPunct="1">
              <a:buClr>
                <a:schemeClr val="bg1"/>
              </a:buClr>
              <a:buFontTx/>
              <a:buChar char="•"/>
            </a:pPr>
            <a:endParaRPr lang="en-US" sz="2800" dirty="0"/>
          </a:p>
          <a:p>
            <a:pPr eaLnBrk="1" hangingPunct="1">
              <a:buClr>
                <a:schemeClr val="bg1"/>
              </a:buClr>
              <a:buFontTx/>
              <a:buChar char="•"/>
            </a:pPr>
            <a:endParaRPr lang="en-US" sz="2800" dirty="0"/>
          </a:p>
          <a:p>
            <a:pPr eaLnBrk="1" hangingPunct="1">
              <a:buClr>
                <a:schemeClr val="bg1"/>
              </a:buClr>
            </a:pPr>
            <a:endParaRPr lang="en-US" sz="3600" dirty="0"/>
          </a:p>
        </p:txBody>
      </p:sp>
      <p:sp>
        <p:nvSpPr>
          <p:cNvPr id="1040" name="Text Box 62"/>
          <p:cNvSpPr txBox="1">
            <a:spLocks noChangeArrowheads="1"/>
          </p:cNvSpPr>
          <p:nvPr/>
        </p:nvSpPr>
        <p:spPr bwMode="auto">
          <a:xfrm>
            <a:off x="32816800" y="18821400"/>
            <a:ext cx="12903200" cy="1220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marL="342900" indent="-3429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buFontTx/>
              <a:buAutoNum type="arabicPeriod"/>
            </a:pPr>
            <a:endParaRPr lang="en-US" sz="3200" dirty="0" smtClean="0"/>
          </a:p>
          <a:p>
            <a:pPr eaLnBrk="1" hangingPunct="1">
              <a:buFontTx/>
              <a:buAutoNum type="arabicPeriod"/>
            </a:pPr>
            <a:endParaRPr lang="en-US" sz="2800" dirty="0" smtClean="0"/>
          </a:p>
          <a:p>
            <a:pPr eaLnBrk="1" hangingPunct="1">
              <a:buFontTx/>
              <a:buAutoNum type="arabicPeriod"/>
            </a:pPr>
            <a:endParaRPr lang="en-US" sz="2800" dirty="0" smtClean="0"/>
          </a:p>
          <a:p>
            <a:pPr eaLnBrk="1" hangingPunct="1">
              <a:buFontTx/>
              <a:buAutoNum type="arabicPeriod"/>
            </a:pPr>
            <a:endParaRPr lang="en-US" sz="2800" dirty="0"/>
          </a:p>
          <a:p>
            <a:pPr eaLnBrk="1" hangingPunct="1">
              <a:buFontTx/>
              <a:buAutoNum type="arabicPeriod"/>
            </a:pPr>
            <a:endParaRPr lang="en-US" sz="2800" dirty="0" smtClean="0"/>
          </a:p>
          <a:p>
            <a:pPr eaLnBrk="1" hangingPunct="1">
              <a:buFontTx/>
              <a:buAutoNum type="arabicPeriod"/>
            </a:pPr>
            <a:endParaRPr lang="en-US" sz="2800" dirty="0" smtClean="0"/>
          </a:p>
          <a:p>
            <a:pPr eaLnBrk="1" hangingPunct="1">
              <a:buFontTx/>
              <a:buAutoNum type="arabicPeriod"/>
            </a:pPr>
            <a:endParaRPr lang="en-US" sz="2800" dirty="0" smtClean="0"/>
          </a:p>
          <a:p>
            <a:pPr eaLnBrk="1" hangingPunct="1">
              <a:buFontTx/>
              <a:buAutoNum type="arabicPeriod"/>
            </a:pPr>
            <a:endParaRPr lang="en-US" sz="3600" dirty="0" smtClean="0"/>
          </a:p>
          <a:p>
            <a:pPr eaLnBrk="1" hangingPunct="1">
              <a:buFontTx/>
              <a:buAutoNum type="arabicPeriod"/>
            </a:pPr>
            <a:endParaRPr lang="en-US" sz="3600" dirty="0"/>
          </a:p>
          <a:p>
            <a:pPr marL="0" indent="0" eaLnBrk="1" hangingPunct="1"/>
            <a:endParaRPr lang="en-US" sz="3600" dirty="0" smtClean="0"/>
          </a:p>
          <a:p>
            <a:pPr eaLnBrk="1" hangingPunct="1">
              <a:buFontTx/>
              <a:buAutoNum type="arabicPeriod"/>
            </a:pPr>
            <a:r>
              <a:rPr lang="en-US" sz="3600" b="1" dirty="0" smtClean="0"/>
              <a:t> Set mandate to complete by certain day of the week. </a:t>
            </a:r>
            <a:endParaRPr lang="en-US" sz="3600" b="1" dirty="0"/>
          </a:p>
          <a:p>
            <a:pPr eaLnBrk="1" hangingPunct="1">
              <a:buFontTx/>
              <a:buAutoNum type="arabicPeriod"/>
            </a:pPr>
            <a:endParaRPr lang="en-US" sz="3600" b="1" dirty="0"/>
          </a:p>
          <a:p>
            <a:pPr eaLnBrk="1" hangingPunct="1">
              <a:buFontTx/>
              <a:buAutoNum type="arabicPeriod"/>
            </a:pPr>
            <a:r>
              <a:rPr lang="en-US" sz="3600" b="1" dirty="0" smtClean="0"/>
              <a:t> Create questions that build from previous weeks’ material.</a:t>
            </a:r>
            <a:endParaRPr lang="en-US" sz="3600" b="1" dirty="0"/>
          </a:p>
          <a:p>
            <a:pPr eaLnBrk="1" hangingPunct="1">
              <a:buFontTx/>
              <a:buAutoNum type="arabicPeriod"/>
            </a:pPr>
            <a:endParaRPr lang="en-US" sz="3600" b="1" dirty="0"/>
          </a:p>
          <a:p>
            <a:pPr eaLnBrk="1" hangingPunct="1">
              <a:buFontTx/>
              <a:buAutoNum type="arabicPeriod"/>
            </a:pPr>
            <a:r>
              <a:rPr lang="en-US" sz="3600" b="1" dirty="0" smtClean="0"/>
              <a:t> Revise some of the videos to increase quality for the viewer.</a:t>
            </a:r>
            <a:endParaRPr lang="en-US" sz="3600" b="1" dirty="0"/>
          </a:p>
          <a:p>
            <a:pPr eaLnBrk="1" hangingPunct="1">
              <a:buFontTx/>
              <a:buAutoNum type="arabicPeriod"/>
            </a:pPr>
            <a:endParaRPr lang="en-US" sz="3600" b="1" dirty="0"/>
          </a:p>
          <a:p>
            <a:pPr eaLnBrk="1" hangingPunct="1">
              <a:buFontTx/>
              <a:buAutoNum type="arabicPeriod"/>
            </a:pPr>
            <a:r>
              <a:rPr lang="en-US" sz="3600" b="1" dirty="0" smtClean="0"/>
              <a:t>Investigate the notion </a:t>
            </a:r>
            <a:r>
              <a:rPr lang="en-US" sz="3600" b="1" smtClean="0"/>
              <a:t>of increased </a:t>
            </a:r>
            <a:r>
              <a:rPr lang="en-US" sz="3600" b="1" dirty="0" smtClean="0"/>
              <a:t>student confidence being attributed to this approach.</a:t>
            </a:r>
          </a:p>
          <a:p>
            <a:pPr marL="0" indent="0" eaLnBrk="1" hangingPunct="1"/>
            <a:endParaRPr lang="en-US" sz="2800" dirty="0" smtClean="0"/>
          </a:p>
          <a:p>
            <a:pPr marL="0" indent="0" eaLnBrk="1" hangingPunct="1"/>
            <a:endParaRPr lang="en-US" sz="2800" dirty="0" smtClean="0"/>
          </a:p>
          <a:p>
            <a:pPr eaLnBrk="1" hangingPunct="1">
              <a:buFontTx/>
              <a:buAutoNum type="arabicPeriod"/>
            </a:pPr>
            <a:endParaRPr lang="en-US" sz="2800" b="1" dirty="0"/>
          </a:p>
        </p:txBody>
      </p:sp>
      <p:sp>
        <p:nvSpPr>
          <p:cNvPr id="1041" name="Rectangle 64"/>
          <p:cNvSpPr>
            <a:spLocks noChangeArrowheads="1"/>
          </p:cNvSpPr>
          <p:nvPr/>
        </p:nvSpPr>
        <p:spPr bwMode="auto">
          <a:xfrm>
            <a:off x="36301690" y="1736226"/>
            <a:ext cx="2057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2F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/>
          <a:p>
            <a:pPr defTabSz="4703763"/>
            <a:r>
              <a:rPr lang="en-US" sz="7200" b="1" dirty="0" smtClean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  <a:t>Betsy L. Diegel, </a:t>
            </a:r>
            <a:r>
              <a:rPr lang="en-US" sz="7200" b="1" dirty="0" err="1" smtClean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  <a:t>EdD</a:t>
            </a:r>
            <a:endParaRPr lang="en-US" sz="7200" b="1" dirty="0" smtClean="0">
              <a:solidFill>
                <a:schemeClr val="accent3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042" name="Rectangle 67"/>
          <p:cNvSpPr>
            <a:spLocks noChangeArrowheads="1"/>
          </p:cNvSpPr>
          <p:nvPr/>
        </p:nvSpPr>
        <p:spPr bwMode="auto">
          <a:xfrm>
            <a:off x="2819401" y="9982200"/>
            <a:ext cx="131111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Background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043" name="Rectangle 70"/>
          <p:cNvSpPr>
            <a:spLocks noChangeArrowheads="1"/>
          </p:cNvSpPr>
          <p:nvPr/>
        </p:nvSpPr>
        <p:spPr bwMode="auto">
          <a:xfrm>
            <a:off x="18440400" y="9061662"/>
            <a:ext cx="131111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Results</a:t>
            </a:r>
          </a:p>
        </p:txBody>
      </p:sp>
      <p:sp>
        <p:nvSpPr>
          <p:cNvPr id="1044" name="Rectangle 73"/>
          <p:cNvSpPr>
            <a:spLocks noChangeArrowheads="1"/>
          </p:cNvSpPr>
          <p:nvPr/>
        </p:nvSpPr>
        <p:spPr bwMode="auto">
          <a:xfrm>
            <a:off x="32537400" y="6248400"/>
            <a:ext cx="131111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Qualitative Testimonials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045" name="Rectangle 76"/>
          <p:cNvSpPr>
            <a:spLocks noChangeArrowheads="1"/>
          </p:cNvSpPr>
          <p:nvPr/>
        </p:nvSpPr>
        <p:spPr bwMode="auto">
          <a:xfrm>
            <a:off x="32537400" y="17449800"/>
            <a:ext cx="131111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/>
          <a:p>
            <a:pPr defTabSz="4703763"/>
            <a:endParaRPr lang="en-US" sz="72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70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6600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endParaRPr lang="en-US" sz="66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 defTabSz="4703763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Implications for Future Practice</a:t>
            </a:r>
          </a:p>
        </p:txBody>
      </p:sp>
      <p:sp>
        <p:nvSpPr>
          <p:cNvPr id="1047" name="Text Box 90"/>
          <p:cNvSpPr txBox="1">
            <a:spLocks noChangeArrowheads="1"/>
          </p:cNvSpPr>
          <p:nvPr/>
        </p:nvSpPr>
        <p:spPr bwMode="auto">
          <a:xfrm>
            <a:off x="32946975" y="7620000"/>
            <a:ext cx="13839825" cy="813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i="1" dirty="0" smtClean="0"/>
              <a:t> Liked </a:t>
            </a:r>
            <a:r>
              <a:rPr lang="en-US" sz="3600" i="1" dirty="0"/>
              <a:t>knowing what we were doing ahead of </a:t>
            </a:r>
            <a:r>
              <a:rPr lang="en-US" sz="3600" i="1" dirty="0" smtClean="0"/>
              <a:t>time</a:t>
            </a:r>
            <a:endParaRPr lang="en-US" sz="3600" i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i="1" dirty="0" smtClean="0"/>
              <a:t> Hit </a:t>
            </a:r>
            <a:r>
              <a:rPr lang="en-US" sz="3600" i="1" dirty="0"/>
              <a:t>the ground running- begin with learning not </a:t>
            </a:r>
            <a:r>
              <a:rPr lang="en-US" sz="3600" i="1" dirty="0" smtClean="0"/>
              <a:t>listening</a:t>
            </a:r>
            <a:endParaRPr lang="en-US" sz="3600" i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i="1" dirty="0" smtClean="0"/>
              <a:t> I </a:t>
            </a:r>
            <a:r>
              <a:rPr lang="en-US" sz="3600" i="1" dirty="0"/>
              <a:t>wouldn’t have pre-read otherwise, only would have </a:t>
            </a:r>
            <a:r>
              <a:rPr lang="en-US" sz="3600" i="1" dirty="0" smtClean="0"/>
              <a:t>done</a:t>
            </a:r>
            <a:br>
              <a:rPr lang="en-US" sz="3600" i="1" dirty="0" smtClean="0"/>
            </a:br>
            <a:r>
              <a:rPr lang="en-US" sz="3600" i="1" dirty="0" smtClean="0"/>
              <a:t>  what </a:t>
            </a:r>
            <a:r>
              <a:rPr lang="en-US" sz="3600" i="1" dirty="0"/>
              <a:t>was due that day</a:t>
            </a:r>
            <a:r>
              <a:rPr lang="en-US" sz="3600" i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i="1" dirty="0" smtClean="0"/>
              <a:t> Great </a:t>
            </a:r>
            <a:r>
              <a:rPr lang="en-US" sz="3600" i="1" dirty="0"/>
              <a:t>and very </a:t>
            </a:r>
            <a:r>
              <a:rPr lang="en-US" sz="3600" i="1" dirty="0" smtClean="0"/>
              <a:t>beneficial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/>
              <a:t> Watching </a:t>
            </a:r>
            <a:r>
              <a:rPr lang="en-US" sz="3600" dirty="0"/>
              <a:t>the video set the tone of what was expected </a:t>
            </a:r>
            <a:r>
              <a:rPr lang="en-US" sz="3600" dirty="0" smtClean="0"/>
              <a:t>in class</a:t>
            </a:r>
            <a:r>
              <a:rPr lang="en-US" sz="3600" dirty="0"/>
              <a:t>.</a:t>
            </a:r>
            <a:endParaRPr lang="en-US" sz="36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i="1" dirty="0" smtClean="0"/>
              <a:t> Add cumulative questions to quiz each week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i="1" dirty="0"/>
              <a:t>Want this method again in </a:t>
            </a:r>
            <a:r>
              <a:rPr lang="en-US" sz="3600" i="1" dirty="0" smtClean="0"/>
              <a:t>future</a:t>
            </a:r>
            <a:endParaRPr lang="en-US" sz="3600" i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i="1" dirty="0" smtClean="0"/>
              <a:t>  Instructor spoke </a:t>
            </a:r>
            <a:r>
              <a:rPr lang="en-US" sz="3600" i="1" dirty="0"/>
              <a:t>too </a:t>
            </a:r>
            <a:r>
              <a:rPr lang="en-US" sz="3600" i="1" dirty="0" smtClean="0"/>
              <a:t>fast in some of the videos</a:t>
            </a:r>
          </a:p>
          <a:p>
            <a:r>
              <a:rPr lang="en-US" sz="3600" i="1" dirty="0"/>
              <a:t>	</a:t>
            </a:r>
            <a:endParaRPr lang="en-US" sz="3600" i="1" dirty="0" smtClean="0"/>
          </a:p>
          <a:p>
            <a:endParaRPr lang="en-US" sz="3600" i="1" dirty="0"/>
          </a:p>
          <a:p>
            <a:pPr eaLnBrk="1" hangingPunct="1">
              <a:spcBef>
                <a:spcPct val="50000"/>
              </a:spcBef>
              <a:buClr>
                <a:schemeClr val="bg1"/>
              </a:buClr>
            </a:pPr>
            <a:endParaRPr lang="en-US" sz="3600" dirty="0"/>
          </a:p>
          <a:p>
            <a:pPr eaLnBrk="1" hangingPunct="1">
              <a:spcBef>
                <a:spcPct val="50000"/>
              </a:spcBef>
            </a:pPr>
            <a:endParaRPr lang="en-US" sz="3600" dirty="0"/>
          </a:p>
        </p:txBody>
      </p:sp>
      <p:sp>
        <p:nvSpPr>
          <p:cNvPr id="1053" name="Text Box 103"/>
          <p:cNvSpPr txBox="1">
            <a:spLocks noChangeArrowheads="1"/>
          </p:cNvSpPr>
          <p:nvPr/>
        </p:nvSpPr>
        <p:spPr bwMode="auto">
          <a:xfrm>
            <a:off x="18759487" y="10357072"/>
            <a:ext cx="13287375" cy="1454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b="1" dirty="0"/>
              <a:t>77</a:t>
            </a:r>
            <a:r>
              <a:rPr lang="en-US" sz="3600" b="1" dirty="0" smtClean="0"/>
              <a:t>% of students had a </a:t>
            </a:r>
            <a:r>
              <a:rPr lang="en-US" sz="3600" b="1" dirty="0"/>
              <a:t>better experience in BIOL 121L because of pre-lab work as compared to other lab classes</a:t>
            </a:r>
            <a:r>
              <a:rPr lang="en-US" sz="3600" b="1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u="sng" dirty="0" smtClean="0"/>
              <a:t>  </a:t>
            </a:r>
            <a:endParaRPr lang="en-US" sz="3600" dirty="0"/>
          </a:p>
          <a:p>
            <a:pPr eaLnBrk="1" hangingPunct="1">
              <a:spcBef>
                <a:spcPct val="50000"/>
              </a:spcBef>
            </a:pPr>
            <a:endParaRPr lang="en-US" sz="3600" dirty="0"/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 eaLnBrk="1" hangingPunct="1">
              <a:spcBef>
                <a:spcPct val="50000"/>
              </a:spcBef>
            </a:pPr>
            <a:endParaRPr lang="en-US" sz="3600" dirty="0"/>
          </a:p>
          <a:p>
            <a:pPr eaLnBrk="1" hangingPunct="1">
              <a:spcBef>
                <a:spcPct val="50000"/>
              </a:spcBef>
            </a:pP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 smtClean="0"/>
              <a:t>78</a:t>
            </a:r>
            <a:r>
              <a:rPr lang="en-US" sz="3600" dirty="0"/>
              <a:t>% </a:t>
            </a:r>
            <a:r>
              <a:rPr lang="en-US" sz="3600" dirty="0" smtClean="0"/>
              <a:t>of students had </a:t>
            </a:r>
            <a:r>
              <a:rPr lang="en-US" sz="3600" dirty="0"/>
              <a:t>more </a:t>
            </a:r>
            <a:r>
              <a:rPr lang="en-US" sz="3600" i="1" dirty="0"/>
              <a:t>confidence</a:t>
            </a:r>
            <a:r>
              <a:rPr lang="en-US" sz="3600" dirty="0"/>
              <a:t> in lab each week because of the pre-lab work and completing the 10 point quiz</a:t>
            </a:r>
            <a:r>
              <a:rPr lang="en-US" sz="3600" dirty="0" smtClean="0"/>
              <a:t>.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 smtClean="0"/>
              <a:t>92</a:t>
            </a:r>
            <a:r>
              <a:rPr lang="en-US" sz="3600" dirty="0"/>
              <a:t>% </a:t>
            </a:r>
            <a:r>
              <a:rPr lang="en-US" sz="3600" dirty="0" smtClean="0"/>
              <a:t>of students liked </a:t>
            </a:r>
            <a:r>
              <a:rPr lang="en-US" sz="3600" i="1" dirty="0"/>
              <a:t>knowing what was covered </a:t>
            </a:r>
            <a:r>
              <a:rPr lang="en-US" sz="3600" dirty="0"/>
              <a:t>before coming to lab.</a:t>
            </a: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dirty="0"/>
              <a:t>81% </a:t>
            </a:r>
            <a:r>
              <a:rPr lang="en-US" sz="3600" dirty="0" smtClean="0"/>
              <a:t>of students felt </a:t>
            </a:r>
            <a:r>
              <a:rPr lang="en-US" sz="3600" dirty="0"/>
              <a:t>they could </a:t>
            </a:r>
            <a:r>
              <a:rPr lang="en-US" sz="3600" i="1" dirty="0"/>
              <a:t>participate</a:t>
            </a:r>
            <a:r>
              <a:rPr lang="en-US" sz="3600" dirty="0"/>
              <a:t> more </a:t>
            </a:r>
            <a:r>
              <a:rPr lang="en-US" sz="3600" dirty="0" smtClean="0"/>
              <a:t>during lab.</a:t>
            </a:r>
          </a:p>
          <a:p>
            <a:pPr marL="571500" indent="-5715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600" b="1" dirty="0" smtClean="0"/>
              <a:t>38</a:t>
            </a:r>
            <a:r>
              <a:rPr lang="en-US" sz="3600" b="1" dirty="0"/>
              <a:t>% </a:t>
            </a:r>
            <a:r>
              <a:rPr lang="en-US" sz="3600" b="1" dirty="0" smtClean="0"/>
              <a:t>of students felt </a:t>
            </a:r>
            <a:r>
              <a:rPr lang="en-US" sz="3600" b="1" dirty="0"/>
              <a:t>their lab practical scores increased because of the work they had to complete before coming to lab</a:t>
            </a:r>
            <a:r>
              <a:rPr lang="en-US" sz="3600" b="1" dirty="0" smtClean="0"/>
              <a:t>.</a:t>
            </a:r>
          </a:p>
        </p:txBody>
      </p:sp>
      <p:graphicFrame>
        <p:nvGraphicFramePr>
          <p:cNvPr id="34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964098"/>
              </p:ext>
            </p:extLst>
          </p:nvPr>
        </p:nvGraphicFramePr>
        <p:xfrm>
          <a:off x="18780125" y="22384906"/>
          <a:ext cx="379413" cy="68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595602065"/>
              </p:ext>
            </p:extLst>
          </p:nvPr>
        </p:nvGraphicFramePr>
        <p:xfrm>
          <a:off x="33070800" y="10896600"/>
          <a:ext cx="14522926" cy="1103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0" y="1848834"/>
            <a:ext cx="3179901" cy="3561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6289000"/>
            <a:ext cx="8001000" cy="5378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0476" y="25069800"/>
            <a:ext cx="8882324" cy="64450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910" y="12376362"/>
            <a:ext cx="8861152" cy="6244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76778</TotalTime>
  <Words>330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Gill Sans MT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Dr. Diegel</cp:lastModifiedBy>
  <cp:revision>105</cp:revision>
  <dcterms:created xsi:type="dcterms:W3CDTF">2004-07-27T19:46:06Z</dcterms:created>
  <dcterms:modified xsi:type="dcterms:W3CDTF">2016-05-10T15:34:33Z</dcterms:modified>
  <cp:category>scientific poster template</cp:category>
</cp:coreProperties>
</file>